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1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ike\My%20Documents\Dropbox\DROPBOX-BIG%20DELL\Data\Shows\Women's%20Economic%20Series%20--%20SMU\2012-13%20Program\%231%20-%20State%20of%20the%20Nation\Job%20Creation%20Required%20to%20Regain%20Employmen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ichaelc\My%20Documents\Dropbox\DROPBOX-BIG%20DELL\Data\Shows\Women's%20Economic%20Series%20--%20SMU\2010-11%20Program\%238%20What%20Happened%20to%20America's%20Auto%20Industry\What%20Happened%20to%20the%20US%20Auto%20Industry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kshelton\Documents\Data\Job%20Gains%20and%20Losses%20by%20State%20in%20the%202000-12%20Perio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261704674113151"/>
          <c:y val="2.9847446385142605E-2"/>
          <c:w val="0.85704613169181743"/>
          <c:h val="0.89700096156800069"/>
        </c:manualLayout>
      </c:layout>
      <c:lineChart>
        <c:grouping val="standard"/>
        <c:varyColors val="0"/>
        <c:ser>
          <c:idx val="1"/>
          <c:order val="0"/>
          <c:tx>
            <c:v>Full Employment</c:v>
          </c:tx>
          <c:spPr>
            <a:ln w="3810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'BLS Data Series'!$C$630:$C$929</c:f>
              <c:numCache>
                <c:formatCode>General</c:formatCode>
                <c:ptCount val="300"/>
                <c:pt idx="0">
                  <c:v>2000</c:v>
                </c:pt>
                <c:pt idx="1">
                  <c:v>2000</c:v>
                </c:pt>
                <c:pt idx="2">
                  <c:v>2000</c:v>
                </c:pt>
                <c:pt idx="3">
                  <c:v>2000</c:v>
                </c:pt>
                <c:pt idx="4">
                  <c:v>2000</c:v>
                </c:pt>
                <c:pt idx="5">
                  <c:v>2000</c:v>
                </c:pt>
                <c:pt idx="6">
                  <c:v>2000</c:v>
                </c:pt>
                <c:pt idx="7">
                  <c:v>2000</c:v>
                </c:pt>
                <c:pt idx="8">
                  <c:v>2000</c:v>
                </c:pt>
                <c:pt idx="9">
                  <c:v>2000</c:v>
                </c:pt>
                <c:pt idx="10">
                  <c:v>2000</c:v>
                </c:pt>
                <c:pt idx="11">
                  <c:v>2000</c:v>
                </c:pt>
                <c:pt idx="12">
                  <c:v>2001</c:v>
                </c:pt>
                <c:pt idx="13">
                  <c:v>2001</c:v>
                </c:pt>
                <c:pt idx="14">
                  <c:v>2001</c:v>
                </c:pt>
                <c:pt idx="15">
                  <c:v>2001</c:v>
                </c:pt>
                <c:pt idx="16">
                  <c:v>2001</c:v>
                </c:pt>
                <c:pt idx="17">
                  <c:v>2001</c:v>
                </c:pt>
                <c:pt idx="18">
                  <c:v>2001</c:v>
                </c:pt>
                <c:pt idx="19">
                  <c:v>2001</c:v>
                </c:pt>
                <c:pt idx="20">
                  <c:v>2001</c:v>
                </c:pt>
                <c:pt idx="21">
                  <c:v>2001</c:v>
                </c:pt>
                <c:pt idx="22">
                  <c:v>2001</c:v>
                </c:pt>
                <c:pt idx="23">
                  <c:v>2001</c:v>
                </c:pt>
                <c:pt idx="24">
                  <c:v>2002</c:v>
                </c:pt>
                <c:pt idx="25">
                  <c:v>2002</c:v>
                </c:pt>
                <c:pt idx="26">
                  <c:v>2002</c:v>
                </c:pt>
                <c:pt idx="27">
                  <c:v>2002</c:v>
                </c:pt>
                <c:pt idx="28">
                  <c:v>2002</c:v>
                </c:pt>
                <c:pt idx="29">
                  <c:v>2002</c:v>
                </c:pt>
                <c:pt idx="30">
                  <c:v>2002</c:v>
                </c:pt>
                <c:pt idx="31">
                  <c:v>2002</c:v>
                </c:pt>
                <c:pt idx="32">
                  <c:v>2002</c:v>
                </c:pt>
                <c:pt idx="33">
                  <c:v>2002</c:v>
                </c:pt>
                <c:pt idx="34">
                  <c:v>2002</c:v>
                </c:pt>
                <c:pt idx="35">
                  <c:v>2002</c:v>
                </c:pt>
                <c:pt idx="36">
                  <c:v>2003</c:v>
                </c:pt>
                <c:pt idx="37">
                  <c:v>2003</c:v>
                </c:pt>
                <c:pt idx="38">
                  <c:v>2003</c:v>
                </c:pt>
                <c:pt idx="39">
                  <c:v>2003</c:v>
                </c:pt>
                <c:pt idx="40">
                  <c:v>2003</c:v>
                </c:pt>
                <c:pt idx="41">
                  <c:v>2003</c:v>
                </c:pt>
                <c:pt idx="42">
                  <c:v>2003</c:v>
                </c:pt>
                <c:pt idx="43">
                  <c:v>2003</c:v>
                </c:pt>
                <c:pt idx="44">
                  <c:v>2003</c:v>
                </c:pt>
                <c:pt idx="45">
                  <c:v>2003</c:v>
                </c:pt>
                <c:pt idx="46">
                  <c:v>2003</c:v>
                </c:pt>
                <c:pt idx="47">
                  <c:v>2003</c:v>
                </c:pt>
                <c:pt idx="48">
                  <c:v>2004</c:v>
                </c:pt>
                <c:pt idx="49">
                  <c:v>2004</c:v>
                </c:pt>
                <c:pt idx="50">
                  <c:v>2004</c:v>
                </c:pt>
                <c:pt idx="51">
                  <c:v>2004</c:v>
                </c:pt>
                <c:pt idx="52">
                  <c:v>2004</c:v>
                </c:pt>
                <c:pt idx="53">
                  <c:v>2004</c:v>
                </c:pt>
                <c:pt idx="54">
                  <c:v>2004</c:v>
                </c:pt>
                <c:pt idx="55">
                  <c:v>2004</c:v>
                </c:pt>
                <c:pt idx="56">
                  <c:v>2004</c:v>
                </c:pt>
                <c:pt idx="57">
                  <c:v>2004</c:v>
                </c:pt>
                <c:pt idx="58">
                  <c:v>2004</c:v>
                </c:pt>
                <c:pt idx="59">
                  <c:v>2004</c:v>
                </c:pt>
                <c:pt idx="60">
                  <c:v>2005</c:v>
                </c:pt>
                <c:pt idx="61">
                  <c:v>2005</c:v>
                </c:pt>
                <c:pt idx="62">
                  <c:v>2005</c:v>
                </c:pt>
                <c:pt idx="63">
                  <c:v>2005</c:v>
                </c:pt>
                <c:pt idx="64">
                  <c:v>2005</c:v>
                </c:pt>
                <c:pt idx="65">
                  <c:v>2005</c:v>
                </c:pt>
                <c:pt idx="66">
                  <c:v>2005</c:v>
                </c:pt>
                <c:pt idx="67">
                  <c:v>2005</c:v>
                </c:pt>
                <c:pt idx="68">
                  <c:v>2005</c:v>
                </c:pt>
                <c:pt idx="69">
                  <c:v>2005</c:v>
                </c:pt>
                <c:pt idx="70">
                  <c:v>2005</c:v>
                </c:pt>
                <c:pt idx="71">
                  <c:v>2005</c:v>
                </c:pt>
                <c:pt idx="72">
                  <c:v>2006</c:v>
                </c:pt>
                <c:pt idx="73">
                  <c:v>2006</c:v>
                </c:pt>
                <c:pt idx="74">
                  <c:v>2006</c:v>
                </c:pt>
                <c:pt idx="75">
                  <c:v>2006</c:v>
                </c:pt>
                <c:pt idx="76">
                  <c:v>2006</c:v>
                </c:pt>
                <c:pt idx="77">
                  <c:v>2006</c:v>
                </c:pt>
                <c:pt idx="78">
                  <c:v>2006</c:v>
                </c:pt>
                <c:pt idx="79">
                  <c:v>2006</c:v>
                </c:pt>
                <c:pt idx="80">
                  <c:v>2006</c:v>
                </c:pt>
                <c:pt idx="81">
                  <c:v>2006</c:v>
                </c:pt>
                <c:pt idx="82">
                  <c:v>2006</c:v>
                </c:pt>
                <c:pt idx="83">
                  <c:v>2006</c:v>
                </c:pt>
                <c:pt idx="84">
                  <c:v>2007</c:v>
                </c:pt>
                <c:pt idx="85">
                  <c:v>2007</c:v>
                </c:pt>
                <c:pt idx="86">
                  <c:v>2007</c:v>
                </c:pt>
                <c:pt idx="87">
                  <c:v>2007</c:v>
                </c:pt>
                <c:pt idx="88">
                  <c:v>2007</c:v>
                </c:pt>
                <c:pt idx="89">
                  <c:v>2007</c:v>
                </c:pt>
                <c:pt idx="90">
                  <c:v>2007</c:v>
                </c:pt>
                <c:pt idx="91">
                  <c:v>2007</c:v>
                </c:pt>
                <c:pt idx="92">
                  <c:v>2007</c:v>
                </c:pt>
                <c:pt idx="93">
                  <c:v>2007</c:v>
                </c:pt>
                <c:pt idx="94">
                  <c:v>2007</c:v>
                </c:pt>
                <c:pt idx="95">
                  <c:v>2007</c:v>
                </c:pt>
                <c:pt idx="96">
                  <c:v>2008</c:v>
                </c:pt>
                <c:pt idx="97">
                  <c:v>2008</c:v>
                </c:pt>
                <c:pt idx="98">
                  <c:v>2008</c:v>
                </c:pt>
                <c:pt idx="99">
                  <c:v>2008</c:v>
                </c:pt>
                <c:pt idx="100">
                  <c:v>2008</c:v>
                </c:pt>
                <c:pt idx="101">
                  <c:v>2008</c:v>
                </c:pt>
                <c:pt idx="102">
                  <c:v>2008</c:v>
                </c:pt>
                <c:pt idx="103">
                  <c:v>2008</c:v>
                </c:pt>
                <c:pt idx="104">
                  <c:v>2008</c:v>
                </c:pt>
                <c:pt idx="105">
                  <c:v>2008</c:v>
                </c:pt>
                <c:pt idx="106">
                  <c:v>2008</c:v>
                </c:pt>
                <c:pt idx="107">
                  <c:v>2008</c:v>
                </c:pt>
                <c:pt idx="108">
                  <c:v>2009</c:v>
                </c:pt>
                <c:pt idx="109">
                  <c:v>2009</c:v>
                </c:pt>
                <c:pt idx="110">
                  <c:v>2009</c:v>
                </c:pt>
                <c:pt idx="111">
                  <c:v>2009</c:v>
                </c:pt>
                <c:pt idx="112">
                  <c:v>2009</c:v>
                </c:pt>
                <c:pt idx="113">
                  <c:v>2009</c:v>
                </c:pt>
                <c:pt idx="114">
                  <c:v>2009</c:v>
                </c:pt>
                <c:pt idx="115">
                  <c:v>2009</c:v>
                </c:pt>
                <c:pt idx="116">
                  <c:v>2009</c:v>
                </c:pt>
                <c:pt idx="117">
                  <c:v>2009</c:v>
                </c:pt>
                <c:pt idx="118">
                  <c:v>2009</c:v>
                </c:pt>
                <c:pt idx="119">
                  <c:v>2009</c:v>
                </c:pt>
                <c:pt idx="120">
                  <c:v>2010</c:v>
                </c:pt>
                <c:pt idx="121">
                  <c:v>2010</c:v>
                </c:pt>
                <c:pt idx="122">
                  <c:v>2010</c:v>
                </c:pt>
                <c:pt idx="123">
                  <c:v>2010</c:v>
                </c:pt>
                <c:pt idx="124">
                  <c:v>2010</c:v>
                </c:pt>
                <c:pt idx="125">
                  <c:v>2010</c:v>
                </c:pt>
                <c:pt idx="126">
                  <c:v>2010</c:v>
                </c:pt>
                <c:pt idx="127">
                  <c:v>2010</c:v>
                </c:pt>
                <c:pt idx="128">
                  <c:v>2010</c:v>
                </c:pt>
                <c:pt idx="129">
                  <c:v>2010</c:v>
                </c:pt>
                <c:pt idx="130">
                  <c:v>2010</c:v>
                </c:pt>
                <c:pt idx="131">
                  <c:v>2010</c:v>
                </c:pt>
                <c:pt idx="132">
                  <c:v>2011</c:v>
                </c:pt>
                <c:pt idx="133">
                  <c:v>2011</c:v>
                </c:pt>
                <c:pt idx="134">
                  <c:v>2011</c:v>
                </c:pt>
                <c:pt idx="135">
                  <c:v>2011</c:v>
                </c:pt>
                <c:pt idx="136">
                  <c:v>2011</c:v>
                </c:pt>
                <c:pt idx="137">
                  <c:v>2011</c:v>
                </c:pt>
                <c:pt idx="138">
                  <c:v>2011</c:v>
                </c:pt>
                <c:pt idx="139">
                  <c:v>2011</c:v>
                </c:pt>
                <c:pt idx="140">
                  <c:v>2011</c:v>
                </c:pt>
                <c:pt idx="141">
                  <c:v>2011</c:v>
                </c:pt>
                <c:pt idx="142">
                  <c:v>2011</c:v>
                </c:pt>
                <c:pt idx="143">
                  <c:v>2011</c:v>
                </c:pt>
                <c:pt idx="144">
                  <c:v>2012</c:v>
                </c:pt>
                <c:pt idx="145">
                  <c:v>2012</c:v>
                </c:pt>
                <c:pt idx="146">
                  <c:v>2012</c:v>
                </c:pt>
                <c:pt idx="147">
                  <c:v>2012</c:v>
                </c:pt>
                <c:pt idx="148">
                  <c:v>2012</c:v>
                </c:pt>
                <c:pt idx="149">
                  <c:v>2012</c:v>
                </c:pt>
                <c:pt idx="150">
                  <c:v>2012</c:v>
                </c:pt>
                <c:pt idx="151">
                  <c:v>2012</c:v>
                </c:pt>
                <c:pt idx="152">
                  <c:v>2012</c:v>
                </c:pt>
                <c:pt idx="153">
                  <c:v>2012</c:v>
                </c:pt>
                <c:pt idx="154">
                  <c:v>2012</c:v>
                </c:pt>
                <c:pt idx="155">
                  <c:v>2012</c:v>
                </c:pt>
                <c:pt idx="156">
                  <c:v>2013</c:v>
                </c:pt>
                <c:pt idx="157">
                  <c:v>2013</c:v>
                </c:pt>
                <c:pt idx="158">
                  <c:v>2013</c:v>
                </c:pt>
                <c:pt idx="159">
                  <c:v>2013</c:v>
                </c:pt>
                <c:pt idx="160">
                  <c:v>2013</c:v>
                </c:pt>
                <c:pt idx="161">
                  <c:v>2013</c:v>
                </c:pt>
                <c:pt idx="162">
                  <c:v>2013</c:v>
                </c:pt>
                <c:pt idx="163">
                  <c:v>2013</c:v>
                </c:pt>
                <c:pt idx="164">
                  <c:v>2013</c:v>
                </c:pt>
                <c:pt idx="165">
                  <c:v>2013</c:v>
                </c:pt>
                <c:pt idx="166">
                  <c:v>2013</c:v>
                </c:pt>
                <c:pt idx="167">
                  <c:v>2013</c:v>
                </c:pt>
                <c:pt idx="168">
                  <c:v>2014</c:v>
                </c:pt>
                <c:pt idx="169">
                  <c:v>2014</c:v>
                </c:pt>
                <c:pt idx="170">
                  <c:v>2014</c:v>
                </c:pt>
                <c:pt idx="171">
                  <c:v>2014</c:v>
                </c:pt>
                <c:pt idx="172">
                  <c:v>2014</c:v>
                </c:pt>
                <c:pt idx="173">
                  <c:v>2014</c:v>
                </c:pt>
                <c:pt idx="174">
                  <c:v>2014</c:v>
                </c:pt>
                <c:pt idx="175">
                  <c:v>2014</c:v>
                </c:pt>
                <c:pt idx="176">
                  <c:v>2014</c:v>
                </c:pt>
                <c:pt idx="177">
                  <c:v>2014</c:v>
                </c:pt>
                <c:pt idx="178">
                  <c:v>2014</c:v>
                </c:pt>
                <c:pt idx="179">
                  <c:v>2014</c:v>
                </c:pt>
                <c:pt idx="180">
                  <c:v>2015</c:v>
                </c:pt>
                <c:pt idx="181">
                  <c:v>2015</c:v>
                </c:pt>
                <c:pt idx="182">
                  <c:v>2015</c:v>
                </c:pt>
                <c:pt idx="183">
                  <c:v>2015</c:v>
                </c:pt>
                <c:pt idx="184">
                  <c:v>2015</c:v>
                </c:pt>
                <c:pt idx="185">
                  <c:v>2015</c:v>
                </c:pt>
                <c:pt idx="186">
                  <c:v>2015</c:v>
                </c:pt>
                <c:pt idx="187">
                  <c:v>2015</c:v>
                </c:pt>
                <c:pt idx="188">
                  <c:v>2015</c:v>
                </c:pt>
                <c:pt idx="189">
                  <c:v>2015</c:v>
                </c:pt>
                <c:pt idx="190">
                  <c:v>2015</c:v>
                </c:pt>
                <c:pt idx="191">
                  <c:v>2015</c:v>
                </c:pt>
                <c:pt idx="192">
                  <c:v>2016</c:v>
                </c:pt>
                <c:pt idx="193">
                  <c:v>2016</c:v>
                </c:pt>
                <c:pt idx="194">
                  <c:v>2016</c:v>
                </c:pt>
                <c:pt idx="195">
                  <c:v>2016</c:v>
                </c:pt>
                <c:pt idx="196">
                  <c:v>2016</c:v>
                </c:pt>
                <c:pt idx="197">
                  <c:v>2016</c:v>
                </c:pt>
                <c:pt idx="198">
                  <c:v>2016</c:v>
                </c:pt>
                <c:pt idx="199">
                  <c:v>2016</c:v>
                </c:pt>
                <c:pt idx="200">
                  <c:v>2016</c:v>
                </c:pt>
                <c:pt idx="201">
                  <c:v>2016</c:v>
                </c:pt>
                <c:pt idx="202">
                  <c:v>2016</c:v>
                </c:pt>
                <c:pt idx="203">
                  <c:v>2016</c:v>
                </c:pt>
                <c:pt idx="204">
                  <c:v>2017</c:v>
                </c:pt>
                <c:pt idx="205">
                  <c:v>2017</c:v>
                </c:pt>
                <c:pt idx="206">
                  <c:v>2017</c:v>
                </c:pt>
                <c:pt idx="207">
                  <c:v>2017</c:v>
                </c:pt>
                <c:pt idx="208">
                  <c:v>2017</c:v>
                </c:pt>
                <c:pt idx="209">
                  <c:v>2017</c:v>
                </c:pt>
                <c:pt idx="210">
                  <c:v>2017</c:v>
                </c:pt>
                <c:pt idx="211">
                  <c:v>2017</c:v>
                </c:pt>
                <c:pt idx="212">
                  <c:v>2017</c:v>
                </c:pt>
                <c:pt idx="213">
                  <c:v>2017</c:v>
                </c:pt>
                <c:pt idx="214">
                  <c:v>2017</c:v>
                </c:pt>
                <c:pt idx="215">
                  <c:v>2017</c:v>
                </c:pt>
                <c:pt idx="216">
                  <c:v>2018</c:v>
                </c:pt>
                <c:pt idx="217">
                  <c:v>2018</c:v>
                </c:pt>
                <c:pt idx="218">
                  <c:v>2018</c:v>
                </c:pt>
                <c:pt idx="219">
                  <c:v>2018</c:v>
                </c:pt>
                <c:pt idx="220">
                  <c:v>2018</c:v>
                </c:pt>
                <c:pt idx="221">
                  <c:v>2018</c:v>
                </c:pt>
                <c:pt idx="222">
                  <c:v>2018</c:v>
                </c:pt>
                <c:pt idx="223">
                  <c:v>2018</c:v>
                </c:pt>
                <c:pt idx="224">
                  <c:v>2018</c:v>
                </c:pt>
                <c:pt idx="225">
                  <c:v>2018</c:v>
                </c:pt>
                <c:pt idx="226">
                  <c:v>2018</c:v>
                </c:pt>
                <c:pt idx="227">
                  <c:v>2018</c:v>
                </c:pt>
                <c:pt idx="228">
                  <c:v>2019</c:v>
                </c:pt>
                <c:pt idx="229">
                  <c:v>2019</c:v>
                </c:pt>
                <c:pt idx="230">
                  <c:v>2019</c:v>
                </c:pt>
                <c:pt idx="231">
                  <c:v>2019</c:v>
                </c:pt>
                <c:pt idx="232">
                  <c:v>2019</c:v>
                </c:pt>
                <c:pt idx="233">
                  <c:v>2019</c:v>
                </c:pt>
                <c:pt idx="234">
                  <c:v>2019</c:v>
                </c:pt>
                <c:pt idx="235">
                  <c:v>2019</c:v>
                </c:pt>
                <c:pt idx="236">
                  <c:v>2019</c:v>
                </c:pt>
                <c:pt idx="237">
                  <c:v>2019</c:v>
                </c:pt>
                <c:pt idx="238">
                  <c:v>2019</c:v>
                </c:pt>
                <c:pt idx="239">
                  <c:v>2019</c:v>
                </c:pt>
                <c:pt idx="240">
                  <c:v>2020</c:v>
                </c:pt>
                <c:pt idx="241">
                  <c:v>2020</c:v>
                </c:pt>
                <c:pt idx="242">
                  <c:v>2020</c:v>
                </c:pt>
                <c:pt idx="243">
                  <c:v>2020</c:v>
                </c:pt>
                <c:pt idx="244">
                  <c:v>2020</c:v>
                </c:pt>
                <c:pt idx="245">
                  <c:v>2020</c:v>
                </c:pt>
                <c:pt idx="246">
                  <c:v>2020</c:v>
                </c:pt>
                <c:pt idx="247">
                  <c:v>2020</c:v>
                </c:pt>
                <c:pt idx="248">
                  <c:v>2020</c:v>
                </c:pt>
                <c:pt idx="249">
                  <c:v>2020</c:v>
                </c:pt>
                <c:pt idx="250">
                  <c:v>2020</c:v>
                </c:pt>
                <c:pt idx="251">
                  <c:v>2020</c:v>
                </c:pt>
                <c:pt idx="252">
                  <c:v>2021</c:v>
                </c:pt>
                <c:pt idx="253">
                  <c:v>2021</c:v>
                </c:pt>
                <c:pt idx="254">
                  <c:v>2021</c:v>
                </c:pt>
                <c:pt idx="255">
                  <c:v>2021</c:v>
                </c:pt>
                <c:pt idx="256">
                  <c:v>2021</c:v>
                </c:pt>
                <c:pt idx="257">
                  <c:v>2021</c:v>
                </c:pt>
                <c:pt idx="258">
                  <c:v>2021</c:v>
                </c:pt>
                <c:pt idx="259">
                  <c:v>2021</c:v>
                </c:pt>
                <c:pt idx="260">
                  <c:v>2021</c:v>
                </c:pt>
                <c:pt idx="261">
                  <c:v>2021</c:v>
                </c:pt>
                <c:pt idx="262">
                  <c:v>2021</c:v>
                </c:pt>
                <c:pt idx="263">
                  <c:v>2021</c:v>
                </c:pt>
                <c:pt idx="264">
                  <c:v>2022</c:v>
                </c:pt>
                <c:pt idx="265">
                  <c:v>2022</c:v>
                </c:pt>
                <c:pt idx="266">
                  <c:v>2022</c:v>
                </c:pt>
                <c:pt idx="267">
                  <c:v>2022</c:v>
                </c:pt>
                <c:pt idx="268">
                  <c:v>2022</c:v>
                </c:pt>
                <c:pt idx="269">
                  <c:v>2022</c:v>
                </c:pt>
                <c:pt idx="270">
                  <c:v>2022</c:v>
                </c:pt>
                <c:pt idx="271">
                  <c:v>2022</c:v>
                </c:pt>
                <c:pt idx="272">
                  <c:v>2022</c:v>
                </c:pt>
                <c:pt idx="273">
                  <c:v>2022</c:v>
                </c:pt>
                <c:pt idx="274">
                  <c:v>2022</c:v>
                </c:pt>
                <c:pt idx="275">
                  <c:v>2022</c:v>
                </c:pt>
                <c:pt idx="276">
                  <c:v>2023</c:v>
                </c:pt>
                <c:pt idx="277">
                  <c:v>2023</c:v>
                </c:pt>
                <c:pt idx="278">
                  <c:v>2023</c:v>
                </c:pt>
                <c:pt idx="279">
                  <c:v>2023</c:v>
                </c:pt>
                <c:pt idx="280">
                  <c:v>2023</c:v>
                </c:pt>
                <c:pt idx="281">
                  <c:v>2023</c:v>
                </c:pt>
                <c:pt idx="282">
                  <c:v>2023</c:v>
                </c:pt>
                <c:pt idx="283">
                  <c:v>2023</c:v>
                </c:pt>
                <c:pt idx="284">
                  <c:v>2023</c:v>
                </c:pt>
                <c:pt idx="285">
                  <c:v>2023</c:v>
                </c:pt>
                <c:pt idx="286">
                  <c:v>2023</c:v>
                </c:pt>
                <c:pt idx="287">
                  <c:v>2023</c:v>
                </c:pt>
                <c:pt idx="288">
                  <c:v>2024</c:v>
                </c:pt>
                <c:pt idx="289">
                  <c:v>2024</c:v>
                </c:pt>
                <c:pt idx="290">
                  <c:v>2024</c:v>
                </c:pt>
                <c:pt idx="291">
                  <c:v>2024</c:v>
                </c:pt>
                <c:pt idx="292">
                  <c:v>2024</c:v>
                </c:pt>
                <c:pt idx="293">
                  <c:v>2024</c:v>
                </c:pt>
                <c:pt idx="294">
                  <c:v>2024</c:v>
                </c:pt>
                <c:pt idx="295">
                  <c:v>2024</c:v>
                </c:pt>
                <c:pt idx="296">
                  <c:v>2024</c:v>
                </c:pt>
                <c:pt idx="297">
                  <c:v>2024</c:v>
                </c:pt>
                <c:pt idx="298">
                  <c:v>2024</c:v>
                </c:pt>
                <c:pt idx="299">
                  <c:v>2024</c:v>
                </c:pt>
              </c:numCache>
            </c:numRef>
          </c:cat>
          <c:val>
            <c:numRef>
              <c:f>'BLS Data Series'!$S$630:$S$929</c:f>
              <c:numCache>
                <c:formatCode>#0</c:formatCode>
                <c:ptCount val="300"/>
                <c:pt idx="0">
                  <c:v>136559</c:v>
                </c:pt>
                <c:pt idx="1">
                  <c:v>136598</c:v>
                </c:pt>
                <c:pt idx="2">
                  <c:v>136701</c:v>
                </c:pt>
                <c:pt idx="3">
                  <c:v>137270</c:v>
                </c:pt>
                <c:pt idx="4">
                  <c:v>136630</c:v>
                </c:pt>
                <c:pt idx="5">
                  <c:v>136940</c:v>
                </c:pt>
                <c:pt idx="6">
                  <c:v>136531</c:v>
                </c:pt>
                <c:pt idx="7">
                  <c:v>136662</c:v>
                </c:pt>
                <c:pt idx="8">
                  <c:v>136893</c:v>
                </c:pt>
                <c:pt idx="9">
                  <c:v>137088</c:v>
                </c:pt>
                <c:pt idx="10">
                  <c:v>137322</c:v>
                </c:pt>
                <c:pt idx="11">
                  <c:v>137614</c:v>
                </c:pt>
                <c:pt idx="12">
                  <c:v>137778</c:v>
                </c:pt>
                <c:pt idx="13">
                  <c:v>137612</c:v>
                </c:pt>
                <c:pt idx="14">
                  <c:v>137783</c:v>
                </c:pt>
                <c:pt idx="15">
                  <c:v>137299</c:v>
                </c:pt>
                <c:pt idx="16">
                  <c:v>137092</c:v>
                </c:pt>
                <c:pt idx="17">
                  <c:v>136873</c:v>
                </c:pt>
                <c:pt idx="18">
                  <c:v>137071</c:v>
                </c:pt>
                <c:pt idx="19">
                  <c:v>136241</c:v>
                </c:pt>
                <c:pt idx="20">
                  <c:v>136846</c:v>
                </c:pt>
                <c:pt idx="21">
                  <c:v>136392</c:v>
                </c:pt>
                <c:pt idx="22">
                  <c:v>136238</c:v>
                </c:pt>
                <c:pt idx="23">
                  <c:v>136047</c:v>
                </c:pt>
                <c:pt idx="24">
                  <c:v>135701</c:v>
                </c:pt>
                <c:pt idx="25">
                  <c:v>136438</c:v>
                </c:pt>
                <c:pt idx="26">
                  <c:v>136177</c:v>
                </c:pt>
                <c:pt idx="27">
                  <c:v>136126</c:v>
                </c:pt>
                <c:pt idx="28">
                  <c:v>136539</c:v>
                </c:pt>
                <c:pt idx="29">
                  <c:v>136415</c:v>
                </c:pt>
                <c:pt idx="30">
                  <c:v>136413</c:v>
                </c:pt>
                <c:pt idx="31">
                  <c:v>136705</c:v>
                </c:pt>
                <c:pt idx="32">
                  <c:v>137302</c:v>
                </c:pt>
                <c:pt idx="33">
                  <c:v>137008</c:v>
                </c:pt>
                <c:pt idx="34">
                  <c:v>136521</c:v>
                </c:pt>
                <c:pt idx="35">
                  <c:v>136426</c:v>
                </c:pt>
                <c:pt idx="36">
                  <c:v>137417</c:v>
                </c:pt>
                <c:pt idx="37">
                  <c:v>137482</c:v>
                </c:pt>
                <c:pt idx="38">
                  <c:v>137434</c:v>
                </c:pt>
                <c:pt idx="39">
                  <c:v>137633</c:v>
                </c:pt>
                <c:pt idx="40">
                  <c:v>137544</c:v>
                </c:pt>
                <c:pt idx="41">
                  <c:v>137790</c:v>
                </c:pt>
                <c:pt idx="42">
                  <c:v>137474</c:v>
                </c:pt>
                <c:pt idx="43">
                  <c:v>137549</c:v>
                </c:pt>
                <c:pt idx="44">
                  <c:v>137609</c:v>
                </c:pt>
                <c:pt idx="45">
                  <c:v>137984</c:v>
                </c:pt>
                <c:pt idx="46">
                  <c:v>138424</c:v>
                </c:pt>
                <c:pt idx="47">
                  <c:v>138411</c:v>
                </c:pt>
                <c:pt idx="48">
                  <c:v>138472</c:v>
                </c:pt>
                <c:pt idx="49">
                  <c:v>138542</c:v>
                </c:pt>
                <c:pt idx="50">
                  <c:v>138453</c:v>
                </c:pt>
                <c:pt idx="51">
                  <c:v>138680</c:v>
                </c:pt>
                <c:pt idx="52">
                  <c:v>138852</c:v>
                </c:pt>
                <c:pt idx="53">
                  <c:v>139174</c:v>
                </c:pt>
                <c:pt idx="54">
                  <c:v>139556</c:v>
                </c:pt>
                <c:pt idx="55">
                  <c:v>139573</c:v>
                </c:pt>
                <c:pt idx="56">
                  <c:v>139487</c:v>
                </c:pt>
                <c:pt idx="57">
                  <c:v>139732</c:v>
                </c:pt>
                <c:pt idx="58">
                  <c:v>140231</c:v>
                </c:pt>
                <c:pt idx="59">
                  <c:v>140125</c:v>
                </c:pt>
                <c:pt idx="60">
                  <c:v>140245</c:v>
                </c:pt>
                <c:pt idx="61">
                  <c:v>140385</c:v>
                </c:pt>
                <c:pt idx="62">
                  <c:v>140654</c:v>
                </c:pt>
                <c:pt idx="63">
                  <c:v>141254</c:v>
                </c:pt>
                <c:pt idx="64">
                  <c:v>141609</c:v>
                </c:pt>
                <c:pt idx="65">
                  <c:v>141714</c:v>
                </c:pt>
                <c:pt idx="66">
                  <c:v>142026</c:v>
                </c:pt>
                <c:pt idx="67">
                  <c:v>142434</c:v>
                </c:pt>
                <c:pt idx="68">
                  <c:v>142401</c:v>
                </c:pt>
                <c:pt idx="69">
                  <c:v>142548</c:v>
                </c:pt>
                <c:pt idx="70">
                  <c:v>142499</c:v>
                </c:pt>
                <c:pt idx="71">
                  <c:v>142752</c:v>
                </c:pt>
                <c:pt idx="72">
                  <c:v>143150</c:v>
                </c:pt>
                <c:pt idx="73">
                  <c:v>143457</c:v>
                </c:pt>
                <c:pt idx="74">
                  <c:v>143741</c:v>
                </c:pt>
                <c:pt idx="75">
                  <c:v>143761</c:v>
                </c:pt>
                <c:pt idx="76">
                  <c:v>144089</c:v>
                </c:pt>
                <c:pt idx="77">
                  <c:v>144353</c:v>
                </c:pt>
                <c:pt idx="78">
                  <c:v>144202</c:v>
                </c:pt>
                <c:pt idx="79">
                  <c:v>144625</c:v>
                </c:pt>
                <c:pt idx="80">
                  <c:v>144815</c:v>
                </c:pt>
                <c:pt idx="81">
                  <c:v>145314</c:v>
                </c:pt>
                <c:pt idx="82">
                  <c:v>145534</c:v>
                </c:pt>
                <c:pt idx="83">
                  <c:v>145970</c:v>
                </c:pt>
                <c:pt idx="84">
                  <c:v>146028</c:v>
                </c:pt>
                <c:pt idx="85">
                  <c:v>146057</c:v>
                </c:pt>
                <c:pt idx="86">
                  <c:v>146320</c:v>
                </c:pt>
                <c:pt idx="87">
                  <c:v>145586</c:v>
                </c:pt>
                <c:pt idx="88">
                  <c:v>145903</c:v>
                </c:pt>
                <c:pt idx="89">
                  <c:v>146063</c:v>
                </c:pt>
                <c:pt idx="90">
                  <c:v>145905</c:v>
                </c:pt>
                <c:pt idx="91">
                  <c:v>145682</c:v>
                </c:pt>
                <c:pt idx="92">
                  <c:v>146244</c:v>
                </c:pt>
                <c:pt idx="93">
                  <c:v>145946</c:v>
                </c:pt>
                <c:pt idx="94">
                  <c:v>146595</c:v>
                </c:pt>
                <c:pt idx="95">
                  <c:v>146273</c:v>
                </c:pt>
                <c:pt idx="96">
                  <c:v>145934.225016727</c:v>
                </c:pt>
                <c:pt idx="97">
                  <c:v>146055.30570519308</c:v>
                </c:pt>
                <c:pt idx="98">
                  <c:v>146171.99486609813</c:v>
                </c:pt>
                <c:pt idx="99">
                  <c:v>146299.34916536571</c:v>
                </c:pt>
                <c:pt idx="100">
                  <c:v>146429.21290895378</c:v>
                </c:pt>
                <c:pt idx="101">
                  <c:v>146568.48706874368</c:v>
                </c:pt>
                <c:pt idx="102">
                  <c:v>146717.17164473576</c:v>
                </c:pt>
                <c:pt idx="103">
                  <c:v>146869.62038720856</c:v>
                </c:pt>
                <c:pt idx="104">
                  <c:v>147028.34274048283</c:v>
                </c:pt>
                <c:pt idx="105">
                  <c:v>147186.43773267677</c:v>
                </c:pt>
                <c:pt idx="106">
                  <c:v>147321.9477259861</c:v>
                </c:pt>
                <c:pt idx="107">
                  <c:v>147451.81146957396</c:v>
                </c:pt>
                <c:pt idx="108">
                  <c:v>147266.11258985405</c:v>
                </c:pt>
                <c:pt idx="109">
                  <c:v>147375.27341779752</c:v>
                </c:pt>
                <c:pt idx="110">
                  <c:v>147483.80688466091</c:v>
                </c:pt>
                <c:pt idx="111">
                  <c:v>147599.8686844859</c:v>
                </c:pt>
                <c:pt idx="112">
                  <c:v>147713.42103999032</c:v>
                </c:pt>
                <c:pt idx="113">
                  <c:v>147840.7753392579</c:v>
                </c:pt>
                <c:pt idx="114">
                  <c:v>147975.65797148694</c:v>
                </c:pt>
                <c:pt idx="115">
                  <c:v>148111.7953258763</c:v>
                </c:pt>
                <c:pt idx="116">
                  <c:v>148259.22517970807</c:v>
                </c:pt>
                <c:pt idx="117">
                  <c:v>148402.26350597883</c:v>
                </c:pt>
                <c:pt idx="118">
                  <c:v>148523.34419444483</c:v>
                </c:pt>
                <c:pt idx="119">
                  <c:v>148636.89654994934</c:v>
                </c:pt>
                <c:pt idx="120">
                  <c:v>148579.17933057694</c:v>
                </c:pt>
                <c:pt idx="121">
                  <c:v>148683.32126987932</c:v>
                </c:pt>
                <c:pt idx="122">
                  <c:v>148784.32640378104</c:v>
                </c:pt>
                <c:pt idx="123">
                  <c:v>148890.97778740415</c:v>
                </c:pt>
                <c:pt idx="124">
                  <c:v>148997.6291710271</c:v>
                </c:pt>
                <c:pt idx="125">
                  <c:v>149117.45513733293</c:v>
                </c:pt>
                <c:pt idx="126">
                  <c:v>149242.92735335996</c:v>
                </c:pt>
                <c:pt idx="127">
                  <c:v>149374.04581910829</c:v>
                </c:pt>
                <c:pt idx="128">
                  <c:v>149513.94733997848</c:v>
                </c:pt>
                <c:pt idx="129">
                  <c:v>149644.43844464648</c:v>
                </c:pt>
                <c:pt idx="130">
                  <c:v>149760.50024447151</c:v>
                </c:pt>
                <c:pt idx="131">
                  <c:v>149869.66107241504</c:v>
                </c:pt>
                <c:pt idx="132">
                  <c:v>149753.59927258999</c:v>
                </c:pt>
                <c:pt idx="133">
                  <c:v>149845.8213513699</c:v>
                </c:pt>
                <c:pt idx="134">
                  <c:v>149939.2981523101</c:v>
                </c:pt>
                <c:pt idx="135">
                  <c:v>150030.89287000976</c:v>
                </c:pt>
                <c:pt idx="136">
                  <c:v>150135.66217039234</c:v>
                </c:pt>
                <c:pt idx="137">
                  <c:v>150246.07772049613</c:v>
                </c:pt>
                <c:pt idx="138">
                  <c:v>150360.25743708076</c:v>
                </c:pt>
                <c:pt idx="139">
                  <c:v>150485.72965310779</c:v>
                </c:pt>
                <c:pt idx="140">
                  <c:v>150611.20186913482</c:v>
                </c:pt>
                <c:pt idx="141">
                  <c:v>150735.41936300154</c:v>
                </c:pt>
                <c:pt idx="142">
                  <c:v>150843.32546878475</c:v>
                </c:pt>
                <c:pt idx="143">
                  <c:v>150933.03810324412</c:v>
                </c:pt>
                <c:pt idx="144">
                  <c:v>151990.14152327192</c:v>
                </c:pt>
                <c:pt idx="145">
                  <c:v>152094.2834625743</c:v>
                </c:pt>
                <c:pt idx="146">
                  <c:v>152200.30748511732</c:v>
                </c:pt>
                <c:pt idx="147">
                  <c:v>152313.23247954159</c:v>
                </c:pt>
                <c:pt idx="148">
                  <c:v>152427.41219612613</c:v>
                </c:pt>
                <c:pt idx="149">
                  <c:v>152545.9834402717</c:v>
                </c:pt>
                <c:pt idx="150">
                  <c:v>152670.82829521864</c:v>
                </c:pt>
                <c:pt idx="151">
                  <c:v>152803.82884420731</c:v>
                </c:pt>
                <c:pt idx="152">
                  <c:v>152936.2634345266</c:v>
                </c:pt>
                <c:pt idx="153">
                  <c:v>153068.8128054823</c:v>
                </c:pt>
                <c:pt idx="154">
                  <c:v>153201.47705655429</c:v>
                </c:pt>
                <c:pt idx="155">
                  <c:v>153334.2562873089</c:v>
                </c:pt>
                <c:pt idx="156">
                  <c:v>153467.15059739861</c:v>
                </c:pt>
                <c:pt idx="157">
                  <c:v>153600.16008656251</c:v>
                </c:pt>
                <c:pt idx="158">
                  <c:v>153733.28485462558</c:v>
                </c:pt>
                <c:pt idx="159">
                  <c:v>153866.52500149983</c:v>
                </c:pt>
                <c:pt idx="160">
                  <c:v>153999.88062718383</c:v>
                </c:pt>
                <c:pt idx="161">
                  <c:v>154133.35183176264</c:v>
                </c:pt>
                <c:pt idx="162">
                  <c:v>154266.938715408</c:v>
                </c:pt>
                <c:pt idx="163">
                  <c:v>154400.64137837876</c:v>
                </c:pt>
                <c:pt idx="164">
                  <c:v>154534.45992102029</c:v>
                </c:pt>
                <c:pt idx="165">
                  <c:v>154668.39444376525</c:v>
                </c:pt>
                <c:pt idx="166">
                  <c:v>154802.44504713328</c:v>
                </c:pt>
                <c:pt idx="167">
                  <c:v>154936.61183173099</c:v>
                </c:pt>
                <c:pt idx="168">
                  <c:v>155070.89489825215</c:v>
                </c:pt>
                <c:pt idx="169">
                  <c:v>155205.29434747831</c:v>
                </c:pt>
                <c:pt idx="170">
                  <c:v>155339.81028027771</c:v>
                </c:pt>
                <c:pt idx="171">
                  <c:v>155474.44279760629</c:v>
                </c:pt>
                <c:pt idx="172">
                  <c:v>155609.19200050764</c:v>
                </c:pt>
                <c:pt idx="173">
                  <c:v>155744.05799011257</c:v>
                </c:pt>
                <c:pt idx="174">
                  <c:v>155879.04086763991</c:v>
                </c:pt>
                <c:pt idx="175">
                  <c:v>156014.140734396</c:v>
                </c:pt>
                <c:pt idx="176">
                  <c:v>156149.35769177502</c:v>
                </c:pt>
                <c:pt idx="177">
                  <c:v>156284.69184125907</c:v>
                </c:pt>
                <c:pt idx="178">
                  <c:v>156420.1432844181</c:v>
                </c:pt>
                <c:pt idx="179">
                  <c:v>156555.71212291028</c:v>
                </c:pt>
                <c:pt idx="180">
                  <c:v>156691.39845848148</c:v>
                </c:pt>
                <c:pt idx="181">
                  <c:v>156827.20239296654</c:v>
                </c:pt>
                <c:pt idx="182">
                  <c:v>156963.12402828765</c:v>
                </c:pt>
                <c:pt idx="183">
                  <c:v>157099.16346645579</c:v>
                </c:pt>
                <c:pt idx="184">
                  <c:v>157235.32080957061</c:v>
                </c:pt>
                <c:pt idx="185">
                  <c:v>157371.59615981969</c:v>
                </c:pt>
                <c:pt idx="186">
                  <c:v>157507.98961947931</c:v>
                </c:pt>
                <c:pt idx="187">
                  <c:v>157644.50129091495</c:v>
                </c:pt>
                <c:pt idx="188">
                  <c:v>157781.13127658001</c:v>
                </c:pt>
                <c:pt idx="189">
                  <c:v>157917.87967901726</c:v>
                </c:pt>
                <c:pt idx="190">
                  <c:v>158054.74660085796</c:v>
                </c:pt>
                <c:pt idx="191">
                  <c:v>158191.73214482266</c:v>
                </c:pt>
                <c:pt idx="192">
                  <c:v>158328.83641372045</c:v>
                </c:pt>
                <c:pt idx="193">
                  <c:v>158466.05951045037</c:v>
                </c:pt>
                <c:pt idx="194">
                  <c:v>158603.40153799974</c:v>
                </c:pt>
                <c:pt idx="195">
                  <c:v>158740.86259944577</c:v>
                </c:pt>
                <c:pt idx="196">
                  <c:v>158878.4427979546</c:v>
                </c:pt>
                <c:pt idx="197">
                  <c:v>159016.14223678201</c:v>
                </c:pt>
                <c:pt idx="198">
                  <c:v>159153.96101927297</c:v>
                </c:pt>
                <c:pt idx="199">
                  <c:v>159291.89924886267</c:v>
                </c:pt>
                <c:pt idx="200">
                  <c:v>159429.95702907516</c:v>
                </c:pt>
                <c:pt idx="201">
                  <c:v>159568.13446352465</c:v>
                </c:pt>
                <c:pt idx="202">
                  <c:v>159706.43165591537</c:v>
                </c:pt>
                <c:pt idx="203">
                  <c:v>159844.84871004079</c:v>
                </c:pt>
                <c:pt idx="204">
                  <c:v>159983.38572978496</c:v>
                </c:pt>
                <c:pt idx="205">
                  <c:v>160122.04281912153</c:v>
                </c:pt>
                <c:pt idx="206">
                  <c:v>160260.8200821144</c:v>
                </c:pt>
                <c:pt idx="207">
                  <c:v>160399.71762291796</c:v>
                </c:pt>
                <c:pt idx="208">
                  <c:v>160538.73554577629</c:v>
                </c:pt>
                <c:pt idx="209">
                  <c:v>160677.8739550242</c:v>
                </c:pt>
                <c:pt idx="210">
                  <c:v>160817.13295508712</c:v>
                </c:pt>
                <c:pt idx="211">
                  <c:v>160956.51265048032</c:v>
                </c:pt>
                <c:pt idx="212">
                  <c:v>161096.01314581037</c:v>
                </c:pt>
                <c:pt idx="213">
                  <c:v>161235.63454577397</c:v>
                </c:pt>
                <c:pt idx="214">
                  <c:v>161375.37695515901</c:v>
                </c:pt>
                <c:pt idx="215">
                  <c:v>161515.24047884374</c:v>
                </c:pt>
                <c:pt idx="216">
                  <c:v>161655.22522179779</c:v>
                </c:pt>
                <c:pt idx="217">
                  <c:v>161795.33128908122</c:v>
                </c:pt>
                <c:pt idx="218">
                  <c:v>161935.55878584567</c:v>
                </c:pt>
                <c:pt idx="219">
                  <c:v>162075.90781733359</c:v>
                </c:pt>
                <c:pt idx="220">
                  <c:v>162216.37848887875</c:v>
                </c:pt>
                <c:pt idx="221">
                  <c:v>162356.97090590617</c:v>
                </c:pt>
                <c:pt idx="222">
                  <c:v>162497.6851739324</c:v>
                </c:pt>
                <c:pt idx="223">
                  <c:v>162638.52139856506</c:v>
                </c:pt>
                <c:pt idx="224">
                  <c:v>162779.47968550379</c:v>
                </c:pt>
                <c:pt idx="225">
                  <c:v>162920.56014053951</c:v>
                </c:pt>
                <c:pt idx="226">
                  <c:v>163061.76286955489</c:v>
                </c:pt>
                <c:pt idx="227">
                  <c:v>163203.08797852451</c:v>
                </c:pt>
                <c:pt idx="228">
                  <c:v>163344.53557351447</c:v>
                </c:pt>
                <c:pt idx="229">
                  <c:v>163486.10576068328</c:v>
                </c:pt>
                <c:pt idx="230">
                  <c:v>163627.79864628098</c:v>
                </c:pt>
                <c:pt idx="231">
                  <c:v>163769.61433664992</c:v>
                </c:pt>
                <c:pt idx="232">
                  <c:v>163911.55293822475</c:v>
                </c:pt>
                <c:pt idx="233">
                  <c:v>164053.6145575321</c:v>
                </c:pt>
                <c:pt idx="234">
                  <c:v>164195.79930119112</c:v>
                </c:pt>
                <c:pt idx="235">
                  <c:v>164338.10727591335</c:v>
                </c:pt>
                <c:pt idx="236">
                  <c:v>164480.53858850244</c:v>
                </c:pt>
                <c:pt idx="237">
                  <c:v>164623.09334585533</c:v>
                </c:pt>
                <c:pt idx="238">
                  <c:v>164765.77165496084</c:v>
                </c:pt>
                <c:pt idx="239">
                  <c:v>164908.57362290111</c:v>
                </c:pt>
                <c:pt idx="240">
                  <c:v>165051.49935685084</c:v>
                </c:pt>
                <c:pt idx="241">
                  <c:v>165194.54896407772</c:v>
                </c:pt>
                <c:pt idx="242">
                  <c:v>165337.72255194208</c:v>
                </c:pt>
                <c:pt idx="243">
                  <c:v>165481.02022789771</c:v>
                </c:pt>
                <c:pt idx="244">
                  <c:v>165624.44209949122</c:v>
                </c:pt>
                <c:pt idx="245">
                  <c:v>165767.98827436278</c:v>
                </c:pt>
                <c:pt idx="246">
                  <c:v>165911.65886024546</c:v>
                </c:pt>
                <c:pt idx="247">
                  <c:v>166055.453964966</c:v>
                </c:pt>
                <c:pt idx="248">
                  <c:v>166199.37369644429</c:v>
                </c:pt>
                <c:pt idx="249">
                  <c:v>166343.41816269432</c:v>
                </c:pt>
                <c:pt idx="250">
                  <c:v>166487.58747182306</c:v>
                </c:pt>
                <c:pt idx="251">
                  <c:v>166631.8817320313</c:v>
                </c:pt>
                <c:pt idx="252">
                  <c:v>166776.30105161408</c:v>
                </c:pt>
                <c:pt idx="253">
                  <c:v>166920.84553895978</c:v>
                </c:pt>
                <c:pt idx="254">
                  <c:v>167065.51530255089</c:v>
                </c:pt>
                <c:pt idx="255">
                  <c:v>167210.31045096394</c:v>
                </c:pt>
                <c:pt idx="256">
                  <c:v>167355.23109286948</c:v>
                </c:pt>
                <c:pt idx="257">
                  <c:v>167500.2773370326</c:v>
                </c:pt>
                <c:pt idx="258">
                  <c:v>167645.449292312</c:v>
                </c:pt>
                <c:pt idx="259">
                  <c:v>167790.74706766134</c:v>
                </c:pt>
                <c:pt idx="260">
                  <c:v>167936.17077212839</c:v>
                </c:pt>
                <c:pt idx="261">
                  <c:v>168081.72051485552</c:v>
                </c:pt>
                <c:pt idx="262">
                  <c:v>168227.39640507966</c:v>
                </c:pt>
                <c:pt idx="263">
                  <c:v>168373.19855213261</c:v>
                </c:pt>
                <c:pt idx="264">
                  <c:v>168519.12706544058</c:v>
                </c:pt>
                <c:pt idx="265">
                  <c:v>168665.1820545248</c:v>
                </c:pt>
                <c:pt idx="266">
                  <c:v>168811.3636290016</c:v>
                </c:pt>
                <c:pt idx="267">
                  <c:v>168957.67189858193</c:v>
                </c:pt>
                <c:pt idx="268">
                  <c:v>169104.10697307214</c:v>
                </c:pt>
                <c:pt idx="269">
                  <c:v>169250.66896237363</c:v>
                </c:pt>
                <c:pt idx="270">
                  <c:v>169397.35797648304</c:v>
                </c:pt>
                <c:pt idx="271">
                  <c:v>169544.17412549237</c:v>
                </c:pt>
                <c:pt idx="272">
                  <c:v>169691.11751958908</c:v>
                </c:pt>
                <c:pt idx="273">
                  <c:v>169838.18826905594</c:v>
                </c:pt>
                <c:pt idx="274">
                  <c:v>169985.38648427147</c:v>
                </c:pt>
                <c:pt idx="275">
                  <c:v>170132.71227571025</c:v>
                </c:pt>
                <c:pt idx="276">
                  <c:v>170280.16575394149</c:v>
                </c:pt>
                <c:pt idx="277">
                  <c:v>170427.7470296314</c:v>
                </c:pt>
                <c:pt idx="278">
                  <c:v>170575.45621354133</c:v>
                </c:pt>
                <c:pt idx="279">
                  <c:v>170723.29341652922</c:v>
                </c:pt>
                <c:pt idx="280">
                  <c:v>170871.25874954881</c:v>
                </c:pt>
                <c:pt idx="281">
                  <c:v>171019.35232364965</c:v>
                </c:pt>
                <c:pt idx="282">
                  <c:v>171167.57424997821</c:v>
                </c:pt>
                <c:pt idx="283">
                  <c:v>171315.92463977661</c:v>
                </c:pt>
                <c:pt idx="284">
                  <c:v>171464.40360438408</c:v>
                </c:pt>
                <c:pt idx="285">
                  <c:v>171613.01125523594</c:v>
                </c:pt>
                <c:pt idx="286">
                  <c:v>171761.74770386392</c:v>
                </c:pt>
                <c:pt idx="287">
                  <c:v>171910.61306189673</c:v>
                </c:pt>
                <c:pt idx="288">
                  <c:v>172059.60744105984</c:v>
                </c:pt>
                <c:pt idx="289">
                  <c:v>172208.73095317549</c:v>
                </c:pt>
                <c:pt idx="290">
                  <c:v>172357.98371016255</c:v>
                </c:pt>
                <c:pt idx="291">
                  <c:v>172507.36582403744</c:v>
                </c:pt>
                <c:pt idx="292">
                  <c:v>172656.87740691312</c:v>
                </c:pt>
                <c:pt idx="293">
                  <c:v>172806.51857100011</c:v>
                </c:pt>
                <c:pt idx="294">
                  <c:v>172956.2894286059</c:v>
                </c:pt>
                <c:pt idx="295">
                  <c:v>173106.19009213563</c:v>
                </c:pt>
                <c:pt idx="296">
                  <c:v>173256.22067409148</c:v>
                </c:pt>
                <c:pt idx="297">
                  <c:v>173406.38128707345</c:v>
                </c:pt>
                <c:pt idx="298">
                  <c:v>173556.67204377911</c:v>
                </c:pt>
                <c:pt idx="299">
                  <c:v>173707.09305700343</c:v>
                </c:pt>
              </c:numCache>
            </c:numRef>
          </c:val>
          <c:smooth val="0"/>
        </c:ser>
        <c:ser>
          <c:idx val="0"/>
          <c:order val="1"/>
          <c:tx>
            <c:v>Actual Employment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'BLS Data Series'!$C$630:$C$929</c:f>
              <c:numCache>
                <c:formatCode>General</c:formatCode>
                <c:ptCount val="300"/>
                <c:pt idx="0">
                  <c:v>2000</c:v>
                </c:pt>
                <c:pt idx="1">
                  <c:v>2000</c:v>
                </c:pt>
                <c:pt idx="2">
                  <c:v>2000</c:v>
                </c:pt>
                <c:pt idx="3">
                  <c:v>2000</c:v>
                </c:pt>
                <c:pt idx="4">
                  <c:v>2000</c:v>
                </c:pt>
                <c:pt idx="5">
                  <c:v>2000</c:v>
                </c:pt>
                <c:pt idx="6">
                  <c:v>2000</c:v>
                </c:pt>
                <c:pt idx="7">
                  <c:v>2000</c:v>
                </c:pt>
                <c:pt idx="8">
                  <c:v>2000</c:v>
                </c:pt>
                <c:pt idx="9">
                  <c:v>2000</c:v>
                </c:pt>
                <c:pt idx="10">
                  <c:v>2000</c:v>
                </c:pt>
                <c:pt idx="11">
                  <c:v>2000</c:v>
                </c:pt>
                <c:pt idx="12">
                  <c:v>2001</c:v>
                </c:pt>
                <c:pt idx="13">
                  <c:v>2001</c:v>
                </c:pt>
                <c:pt idx="14">
                  <c:v>2001</c:v>
                </c:pt>
                <c:pt idx="15">
                  <c:v>2001</c:v>
                </c:pt>
                <c:pt idx="16">
                  <c:v>2001</c:v>
                </c:pt>
                <c:pt idx="17">
                  <c:v>2001</c:v>
                </c:pt>
                <c:pt idx="18">
                  <c:v>2001</c:v>
                </c:pt>
                <c:pt idx="19">
                  <c:v>2001</c:v>
                </c:pt>
                <c:pt idx="20">
                  <c:v>2001</c:v>
                </c:pt>
                <c:pt idx="21">
                  <c:v>2001</c:v>
                </c:pt>
                <c:pt idx="22">
                  <c:v>2001</c:v>
                </c:pt>
                <c:pt idx="23">
                  <c:v>2001</c:v>
                </c:pt>
                <c:pt idx="24">
                  <c:v>2002</c:v>
                </c:pt>
                <c:pt idx="25">
                  <c:v>2002</c:v>
                </c:pt>
                <c:pt idx="26">
                  <c:v>2002</c:v>
                </c:pt>
                <c:pt idx="27">
                  <c:v>2002</c:v>
                </c:pt>
                <c:pt idx="28">
                  <c:v>2002</c:v>
                </c:pt>
                <c:pt idx="29">
                  <c:v>2002</c:v>
                </c:pt>
                <c:pt idx="30">
                  <c:v>2002</c:v>
                </c:pt>
                <c:pt idx="31">
                  <c:v>2002</c:v>
                </c:pt>
                <c:pt idx="32">
                  <c:v>2002</c:v>
                </c:pt>
                <c:pt idx="33">
                  <c:v>2002</c:v>
                </c:pt>
                <c:pt idx="34">
                  <c:v>2002</c:v>
                </c:pt>
                <c:pt idx="35">
                  <c:v>2002</c:v>
                </c:pt>
                <c:pt idx="36">
                  <c:v>2003</c:v>
                </c:pt>
                <c:pt idx="37">
                  <c:v>2003</c:v>
                </c:pt>
                <c:pt idx="38">
                  <c:v>2003</c:v>
                </c:pt>
                <c:pt idx="39">
                  <c:v>2003</c:v>
                </c:pt>
                <c:pt idx="40">
                  <c:v>2003</c:v>
                </c:pt>
                <c:pt idx="41">
                  <c:v>2003</c:v>
                </c:pt>
                <c:pt idx="42">
                  <c:v>2003</c:v>
                </c:pt>
                <c:pt idx="43">
                  <c:v>2003</c:v>
                </c:pt>
                <c:pt idx="44">
                  <c:v>2003</c:v>
                </c:pt>
                <c:pt idx="45">
                  <c:v>2003</c:v>
                </c:pt>
                <c:pt idx="46">
                  <c:v>2003</c:v>
                </c:pt>
                <c:pt idx="47">
                  <c:v>2003</c:v>
                </c:pt>
                <c:pt idx="48">
                  <c:v>2004</c:v>
                </c:pt>
                <c:pt idx="49">
                  <c:v>2004</c:v>
                </c:pt>
                <c:pt idx="50">
                  <c:v>2004</c:v>
                </c:pt>
                <c:pt idx="51">
                  <c:v>2004</c:v>
                </c:pt>
                <c:pt idx="52">
                  <c:v>2004</c:v>
                </c:pt>
                <c:pt idx="53">
                  <c:v>2004</c:v>
                </c:pt>
                <c:pt idx="54">
                  <c:v>2004</c:v>
                </c:pt>
                <c:pt idx="55">
                  <c:v>2004</c:v>
                </c:pt>
                <c:pt idx="56">
                  <c:v>2004</c:v>
                </c:pt>
                <c:pt idx="57">
                  <c:v>2004</c:v>
                </c:pt>
                <c:pt idx="58">
                  <c:v>2004</c:v>
                </c:pt>
                <c:pt idx="59">
                  <c:v>2004</c:v>
                </c:pt>
                <c:pt idx="60">
                  <c:v>2005</c:v>
                </c:pt>
                <c:pt idx="61">
                  <c:v>2005</c:v>
                </c:pt>
                <c:pt idx="62">
                  <c:v>2005</c:v>
                </c:pt>
                <c:pt idx="63">
                  <c:v>2005</c:v>
                </c:pt>
                <c:pt idx="64">
                  <c:v>2005</c:v>
                </c:pt>
                <c:pt idx="65">
                  <c:v>2005</c:v>
                </c:pt>
                <c:pt idx="66">
                  <c:v>2005</c:v>
                </c:pt>
                <c:pt idx="67">
                  <c:v>2005</c:v>
                </c:pt>
                <c:pt idx="68">
                  <c:v>2005</c:v>
                </c:pt>
                <c:pt idx="69">
                  <c:v>2005</c:v>
                </c:pt>
                <c:pt idx="70">
                  <c:v>2005</c:v>
                </c:pt>
                <c:pt idx="71">
                  <c:v>2005</c:v>
                </c:pt>
                <c:pt idx="72">
                  <c:v>2006</c:v>
                </c:pt>
                <c:pt idx="73">
                  <c:v>2006</c:v>
                </c:pt>
                <c:pt idx="74">
                  <c:v>2006</c:v>
                </c:pt>
                <c:pt idx="75">
                  <c:v>2006</c:v>
                </c:pt>
                <c:pt idx="76">
                  <c:v>2006</c:v>
                </c:pt>
                <c:pt idx="77">
                  <c:v>2006</c:v>
                </c:pt>
                <c:pt idx="78">
                  <c:v>2006</c:v>
                </c:pt>
                <c:pt idx="79">
                  <c:v>2006</c:v>
                </c:pt>
                <c:pt idx="80">
                  <c:v>2006</c:v>
                </c:pt>
                <c:pt idx="81">
                  <c:v>2006</c:v>
                </c:pt>
                <c:pt idx="82">
                  <c:v>2006</c:v>
                </c:pt>
                <c:pt idx="83">
                  <c:v>2006</c:v>
                </c:pt>
                <c:pt idx="84">
                  <c:v>2007</c:v>
                </c:pt>
                <c:pt idx="85">
                  <c:v>2007</c:v>
                </c:pt>
                <c:pt idx="86">
                  <c:v>2007</c:v>
                </c:pt>
                <c:pt idx="87">
                  <c:v>2007</c:v>
                </c:pt>
                <c:pt idx="88">
                  <c:v>2007</c:v>
                </c:pt>
                <c:pt idx="89">
                  <c:v>2007</c:v>
                </c:pt>
                <c:pt idx="90">
                  <c:v>2007</c:v>
                </c:pt>
                <c:pt idx="91">
                  <c:v>2007</c:v>
                </c:pt>
                <c:pt idx="92">
                  <c:v>2007</c:v>
                </c:pt>
                <c:pt idx="93">
                  <c:v>2007</c:v>
                </c:pt>
                <c:pt idx="94">
                  <c:v>2007</c:v>
                </c:pt>
                <c:pt idx="95">
                  <c:v>2007</c:v>
                </c:pt>
                <c:pt idx="96">
                  <c:v>2008</c:v>
                </c:pt>
                <c:pt idx="97">
                  <c:v>2008</c:v>
                </c:pt>
                <c:pt idx="98">
                  <c:v>2008</c:v>
                </c:pt>
                <c:pt idx="99">
                  <c:v>2008</c:v>
                </c:pt>
                <c:pt idx="100">
                  <c:v>2008</c:v>
                </c:pt>
                <c:pt idx="101">
                  <c:v>2008</c:v>
                </c:pt>
                <c:pt idx="102">
                  <c:v>2008</c:v>
                </c:pt>
                <c:pt idx="103">
                  <c:v>2008</c:v>
                </c:pt>
                <c:pt idx="104">
                  <c:v>2008</c:v>
                </c:pt>
                <c:pt idx="105">
                  <c:v>2008</c:v>
                </c:pt>
                <c:pt idx="106">
                  <c:v>2008</c:v>
                </c:pt>
                <c:pt idx="107">
                  <c:v>2008</c:v>
                </c:pt>
                <c:pt idx="108">
                  <c:v>2009</c:v>
                </c:pt>
                <c:pt idx="109">
                  <c:v>2009</c:v>
                </c:pt>
                <c:pt idx="110">
                  <c:v>2009</c:v>
                </c:pt>
                <c:pt idx="111">
                  <c:v>2009</c:v>
                </c:pt>
                <c:pt idx="112">
                  <c:v>2009</c:v>
                </c:pt>
                <c:pt idx="113">
                  <c:v>2009</c:v>
                </c:pt>
                <c:pt idx="114">
                  <c:v>2009</c:v>
                </c:pt>
                <c:pt idx="115">
                  <c:v>2009</c:v>
                </c:pt>
                <c:pt idx="116">
                  <c:v>2009</c:v>
                </c:pt>
                <c:pt idx="117">
                  <c:v>2009</c:v>
                </c:pt>
                <c:pt idx="118">
                  <c:v>2009</c:v>
                </c:pt>
                <c:pt idx="119">
                  <c:v>2009</c:v>
                </c:pt>
                <c:pt idx="120">
                  <c:v>2010</c:v>
                </c:pt>
                <c:pt idx="121">
                  <c:v>2010</c:v>
                </c:pt>
                <c:pt idx="122">
                  <c:v>2010</c:v>
                </c:pt>
                <c:pt idx="123">
                  <c:v>2010</c:v>
                </c:pt>
                <c:pt idx="124">
                  <c:v>2010</c:v>
                </c:pt>
                <c:pt idx="125">
                  <c:v>2010</c:v>
                </c:pt>
                <c:pt idx="126">
                  <c:v>2010</c:v>
                </c:pt>
                <c:pt idx="127">
                  <c:v>2010</c:v>
                </c:pt>
                <c:pt idx="128">
                  <c:v>2010</c:v>
                </c:pt>
                <c:pt idx="129">
                  <c:v>2010</c:v>
                </c:pt>
                <c:pt idx="130">
                  <c:v>2010</c:v>
                </c:pt>
                <c:pt idx="131">
                  <c:v>2010</c:v>
                </c:pt>
                <c:pt idx="132">
                  <c:v>2011</c:v>
                </c:pt>
                <c:pt idx="133">
                  <c:v>2011</c:v>
                </c:pt>
                <c:pt idx="134">
                  <c:v>2011</c:v>
                </c:pt>
                <c:pt idx="135">
                  <c:v>2011</c:v>
                </c:pt>
                <c:pt idx="136">
                  <c:v>2011</c:v>
                </c:pt>
                <c:pt idx="137">
                  <c:v>2011</c:v>
                </c:pt>
                <c:pt idx="138">
                  <c:v>2011</c:v>
                </c:pt>
                <c:pt idx="139">
                  <c:v>2011</c:v>
                </c:pt>
                <c:pt idx="140">
                  <c:v>2011</c:v>
                </c:pt>
                <c:pt idx="141">
                  <c:v>2011</c:v>
                </c:pt>
                <c:pt idx="142">
                  <c:v>2011</c:v>
                </c:pt>
                <c:pt idx="143">
                  <c:v>2011</c:v>
                </c:pt>
                <c:pt idx="144">
                  <c:v>2012</c:v>
                </c:pt>
                <c:pt idx="145">
                  <c:v>2012</c:v>
                </c:pt>
                <c:pt idx="146">
                  <c:v>2012</c:v>
                </c:pt>
                <c:pt idx="147">
                  <c:v>2012</c:v>
                </c:pt>
                <c:pt idx="148">
                  <c:v>2012</c:v>
                </c:pt>
                <c:pt idx="149">
                  <c:v>2012</c:v>
                </c:pt>
                <c:pt idx="150">
                  <c:v>2012</c:v>
                </c:pt>
                <c:pt idx="151">
                  <c:v>2012</c:v>
                </c:pt>
                <c:pt idx="152">
                  <c:v>2012</c:v>
                </c:pt>
                <c:pt idx="153">
                  <c:v>2012</c:v>
                </c:pt>
                <c:pt idx="154">
                  <c:v>2012</c:v>
                </c:pt>
                <c:pt idx="155">
                  <c:v>2012</c:v>
                </c:pt>
                <c:pt idx="156">
                  <c:v>2013</c:v>
                </c:pt>
                <c:pt idx="157">
                  <c:v>2013</c:v>
                </c:pt>
                <c:pt idx="158">
                  <c:v>2013</c:v>
                </c:pt>
                <c:pt idx="159">
                  <c:v>2013</c:v>
                </c:pt>
                <c:pt idx="160">
                  <c:v>2013</c:v>
                </c:pt>
                <c:pt idx="161">
                  <c:v>2013</c:v>
                </c:pt>
                <c:pt idx="162">
                  <c:v>2013</c:v>
                </c:pt>
                <c:pt idx="163">
                  <c:v>2013</c:v>
                </c:pt>
                <c:pt idx="164">
                  <c:v>2013</c:v>
                </c:pt>
                <c:pt idx="165">
                  <c:v>2013</c:v>
                </c:pt>
                <c:pt idx="166">
                  <c:v>2013</c:v>
                </c:pt>
                <c:pt idx="167">
                  <c:v>2013</c:v>
                </c:pt>
                <c:pt idx="168">
                  <c:v>2014</c:v>
                </c:pt>
                <c:pt idx="169">
                  <c:v>2014</c:v>
                </c:pt>
                <c:pt idx="170">
                  <c:v>2014</c:v>
                </c:pt>
                <c:pt idx="171">
                  <c:v>2014</c:v>
                </c:pt>
                <c:pt idx="172">
                  <c:v>2014</c:v>
                </c:pt>
                <c:pt idx="173">
                  <c:v>2014</c:v>
                </c:pt>
                <c:pt idx="174">
                  <c:v>2014</c:v>
                </c:pt>
                <c:pt idx="175">
                  <c:v>2014</c:v>
                </c:pt>
                <c:pt idx="176">
                  <c:v>2014</c:v>
                </c:pt>
                <c:pt idx="177">
                  <c:v>2014</c:v>
                </c:pt>
                <c:pt idx="178">
                  <c:v>2014</c:v>
                </c:pt>
                <c:pt idx="179">
                  <c:v>2014</c:v>
                </c:pt>
                <c:pt idx="180">
                  <c:v>2015</c:v>
                </c:pt>
                <c:pt idx="181">
                  <c:v>2015</c:v>
                </c:pt>
                <c:pt idx="182">
                  <c:v>2015</c:v>
                </c:pt>
                <c:pt idx="183">
                  <c:v>2015</c:v>
                </c:pt>
                <c:pt idx="184">
                  <c:v>2015</c:v>
                </c:pt>
                <c:pt idx="185">
                  <c:v>2015</c:v>
                </c:pt>
                <c:pt idx="186">
                  <c:v>2015</c:v>
                </c:pt>
                <c:pt idx="187">
                  <c:v>2015</c:v>
                </c:pt>
                <c:pt idx="188">
                  <c:v>2015</c:v>
                </c:pt>
                <c:pt idx="189">
                  <c:v>2015</c:v>
                </c:pt>
                <c:pt idx="190">
                  <c:v>2015</c:v>
                </c:pt>
                <c:pt idx="191">
                  <c:v>2015</c:v>
                </c:pt>
                <c:pt idx="192">
                  <c:v>2016</c:v>
                </c:pt>
                <c:pt idx="193">
                  <c:v>2016</c:v>
                </c:pt>
                <c:pt idx="194">
                  <c:v>2016</c:v>
                </c:pt>
                <c:pt idx="195">
                  <c:v>2016</c:v>
                </c:pt>
                <c:pt idx="196">
                  <c:v>2016</c:v>
                </c:pt>
                <c:pt idx="197">
                  <c:v>2016</c:v>
                </c:pt>
                <c:pt idx="198">
                  <c:v>2016</c:v>
                </c:pt>
                <c:pt idx="199">
                  <c:v>2016</c:v>
                </c:pt>
                <c:pt idx="200">
                  <c:v>2016</c:v>
                </c:pt>
                <c:pt idx="201">
                  <c:v>2016</c:v>
                </c:pt>
                <c:pt idx="202">
                  <c:v>2016</c:v>
                </c:pt>
                <c:pt idx="203">
                  <c:v>2016</c:v>
                </c:pt>
                <c:pt idx="204">
                  <c:v>2017</c:v>
                </c:pt>
                <c:pt idx="205">
                  <c:v>2017</c:v>
                </c:pt>
                <c:pt idx="206">
                  <c:v>2017</c:v>
                </c:pt>
                <c:pt idx="207">
                  <c:v>2017</c:v>
                </c:pt>
                <c:pt idx="208">
                  <c:v>2017</c:v>
                </c:pt>
                <c:pt idx="209">
                  <c:v>2017</c:v>
                </c:pt>
                <c:pt idx="210">
                  <c:v>2017</c:v>
                </c:pt>
                <c:pt idx="211">
                  <c:v>2017</c:v>
                </c:pt>
                <c:pt idx="212">
                  <c:v>2017</c:v>
                </c:pt>
                <c:pt idx="213">
                  <c:v>2017</c:v>
                </c:pt>
                <c:pt idx="214">
                  <c:v>2017</c:v>
                </c:pt>
                <c:pt idx="215">
                  <c:v>2017</c:v>
                </c:pt>
                <c:pt idx="216">
                  <c:v>2018</c:v>
                </c:pt>
                <c:pt idx="217">
                  <c:v>2018</c:v>
                </c:pt>
                <c:pt idx="218">
                  <c:v>2018</c:v>
                </c:pt>
                <c:pt idx="219">
                  <c:v>2018</c:v>
                </c:pt>
                <c:pt idx="220">
                  <c:v>2018</c:v>
                </c:pt>
                <c:pt idx="221">
                  <c:v>2018</c:v>
                </c:pt>
                <c:pt idx="222">
                  <c:v>2018</c:v>
                </c:pt>
                <c:pt idx="223">
                  <c:v>2018</c:v>
                </c:pt>
                <c:pt idx="224">
                  <c:v>2018</c:v>
                </c:pt>
                <c:pt idx="225">
                  <c:v>2018</c:v>
                </c:pt>
                <c:pt idx="226">
                  <c:v>2018</c:v>
                </c:pt>
                <c:pt idx="227">
                  <c:v>2018</c:v>
                </c:pt>
                <c:pt idx="228">
                  <c:v>2019</c:v>
                </c:pt>
                <c:pt idx="229">
                  <c:v>2019</c:v>
                </c:pt>
                <c:pt idx="230">
                  <c:v>2019</c:v>
                </c:pt>
                <c:pt idx="231">
                  <c:v>2019</c:v>
                </c:pt>
                <c:pt idx="232">
                  <c:v>2019</c:v>
                </c:pt>
                <c:pt idx="233">
                  <c:v>2019</c:v>
                </c:pt>
                <c:pt idx="234">
                  <c:v>2019</c:v>
                </c:pt>
                <c:pt idx="235">
                  <c:v>2019</c:v>
                </c:pt>
                <c:pt idx="236">
                  <c:v>2019</c:v>
                </c:pt>
                <c:pt idx="237">
                  <c:v>2019</c:v>
                </c:pt>
                <c:pt idx="238">
                  <c:v>2019</c:v>
                </c:pt>
                <c:pt idx="239">
                  <c:v>2019</c:v>
                </c:pt>
                <c:pt idx="240">
                  <c:v>2020</c:v>
                </c:pt>
                <c:pt idx="241">
                  <c:v>2020</c:v>
                </c:pt>
                <c:pt idx="242">
                  <c:v>2020</c:v>
                </c:pt>
                <c:pt idx="243">
                  <c:v>2020</c:v>
                </c:pt>
                <c:pt idx="244">
                  <c:v>2020</c:v>
                </c:pt>
                <c:pt idx="245">
                  <c:v>2020</c:v>
                </c:pt>
                <c:pt idx="246">
                  <c:v>2020</c:v>
                </c:pt>
                <c:pt idx="247">
                  <c:v>2020</c:v>
                </c:pt>
                <c:pt idx="248">
                  <c:v>2020</c:v>
                </c:pt>
                <c:pt idx="249">
                  <c:v>2020</c:v>
                </c:pt>
                <c:pt idx="250">
                  <c:v>2020</c:v>
                </c:pt>
                <c:pt idx="251">
                  <c:v>2020</c:v>
                </c:pt>
                <c:pt idx="252">
                  <c:v>2021</c:v>
                </c:pt>
                <c:pt idx="253">
                  <c:v>2021</c:v>
                </c:pt>
                <c:pt idx="254">
                  <c:v>2021</c:v>
                </c:pt>
                <c:pt idx="255">
                  <c:v>2021</c:v>
                </c:pt>
                <c:pt idx="256">
                  <c:v>2021</c:v>
                </c:pt>
                <c:pt idx="257">
                  <c:v>2021</c:v>
                </c:pt>
                <c:pt idx="258">
                  <c:v>2021</c:v>
                </c:pt>
                <c:pt idx="259">
                  <c:v>2021</c:v>
                </c:pt>
                <c:pt idx="260">
                  <c:v>2021</c:v>
                </c:pt>
                <c:pt idx="261">
                  <c:v>2021</c:v>
                </c:pt>
                <c:pt idx="262">
                  <c:v>2021</c:v>
                </c:pt>
                <c:pt idx="263">
                  <c:v>2021</c:v>
                </c:pt>
                <c:pt idx="264">
                  <c:v>2022</c:v>
                </c:pt>
                <c:pt idx="265">
                  <c:v>2022</c:v>
                </c:pt>
                <c:pt idx="266">
                  <c:v>2022</c:v>
                </c:pt>
                <c:pt idx="267">
                  <c:v>2022</c:v>
                </c:pt>
                <c:pt idx="268">
                  <c:v>2022</c:v>
                </c:pt>
                <c:pt idx="269">
                  <c:v>2022</c:v>
                </c:pt>
                <c:pt idx="270">
                  <c:v>2022</c:v>
                </c:pt>
                <c:pt idx="271">
                  <c:v>2022</c:v>
                </c:pt>
                <c:pt idx="272">
                  <c:v>2022</c:v>
                </c:pt>
                <c:pt idx="273">
                  <c:v>2022</c:v>
                </c:pt>
                <c:pt idx="274">
                  <c:v>2022</c:v>
                </c:pt>
                <c:pt idx="275">
                  <c:v>2022</c:v>
                </c:pt>
                <c:pt idx="276">
                  <c:v>2023</c:v>
                </c:pt>
                <c:pt idx="277">
                  <c:v>2023</c:v>
                </c:pt>
                <c:pt idx="278">
                  <c:v>2023</c:v>
                </c:pt>
                <c:pt idx="279">
                  <c:v>2023</c:v>
                </c:pt>
                <c:pt idx="280">
                  <c:v>2023</c:v>
                </c:pt>
                <c:pt idx="281">
                  <c:v>2023</c:v>
                </c:pt>
                <c:pt idx="282">
                  <c:v>2023</c:v>
                </c:pt>
                <c:pt idx="283">
                  <c:v>2023</c:v>
                </c:pt>
                <c:pt idx="284">
                  <c:v>2023</c:v>
                </c:pt>
                <c:pt idx="285">
                  <c:v>2023</c:v>
                </c:pt>
                <c:pt idx="286">
                  <c:v>2023</c:v>
                </c:pt>
                <c:pt idx="287">
                  <c:v>2023</c:v>
                </c:pt>
                <c:pt idx="288">
                  <c:v>2024</c:v>
                </c:pt>
                <c:pt idx="289">
                  <c:v>2024</c:v>
                </c:pt>
                <c:pt idx="290">
                  <c:v>2024</c:v>
                </c:pt>
                <c:pt idx="291">
                  <c:v>2024</c:v>
                </c:pt>
                <c:pt idx="292">
                  <c:v>2024</c:v>
                </c:pt>
                <c:pt idx="293">
                  <c:v>2024</c:v>
                </c:pt>
                <c:pt idx="294">
                  <c:v>2024</c:v>
                </c:pt>
                <c:pt idx="295">
                  <c:v>2024</c:v>
                </c:pt>
                <c:pt idx="296">
                  <c:v>2024</c:v>
                </c:pt>
                <c:pt idx="297">
                  <c:v>2024</c:v>
                </c:pt>
                <c:pt idx="298">
                  <c:v>2024</c:v>
                </c:pt>
                <c:pt idx="299">
                  <c:v>2024</c:v>
                </c:pt>
              </c:numCache>
            </c:numRef>
          </c:cat>
          <c:val>
            <c:numRef>
              <c:f>'BLS Data Series'!$H$630:$H$929</c:f>
              <c:numCache>
                <c:formatCode>#0</c:formatCode>
                <c:ptCount val="300"/>
                <c:pt idx="0">
                  <c:v>136559</c:v>
                </c:pt>
                <c:pt idx="1">
                  <c:v>136598</c:v>
                </c:pt>
                <c:pt idx="2">
                  <c:v>136701</c:v>
                </c:pt>
                <c:pt idx="3">
                  <c:v>137270</c:v>
                </c:pt>
                <c:pt idx="4">
                  <c:v>136630</c:v>
                </c:pt>
                <c:pt idx="5">
                  <c:v>136940</c:v>
                </c:pt>
                <c:pt idx="6">
                  <c:v>136531</c:v>
                </c:pt>
                <c:pt idx="7">
                  <c:v>136662</c:v>
                </c:pt>
                <c:pt idx="8">
                  <c:v>136893</c:v>
                </c:pt>
                <c:pt idx="9">
                  <c:v>137088</c:v>
                </c:pt>
                <c:pt idx="10">
                  <c:v>137322</c:v>
                </c:pt>
                <c:pt idx="11">
                  <c:v>137614</c:v>
                </c:pt>
                <c:pt idx="12">
                  <c:v>137778</c:v>
                </c:pt>
                <c:pt idx="13">
                  <c:v>137612</c:v>
                </c:pt>
                <c:pt idx="14">
                  <c:v>137783</c:v>
                </c:pt>
                <c:pt idx="15">
                  <c:v>137299</c:v>
                </c:pt>
                <c:pt idx="16">
                  <c:v>137092</c:v>
                </c:pt>
                <c:pt idx="17">
                  <c:v>136873</c:v>
                </c:pt>
                <c:pt idx="18">
                  <c:v>137071</c:v>
                </c:pt>
                <c:pt idx="19">
                  <c:v>136241</c:v>
                </c:pt>
                <c:pt idx="20">
                  <c:v>136846</c:v>
                </c:pt>
                <c:pt idx="21">
                  <c:v>136392</c:v>
                </c:pt>
                <c:pt idx="22">
                  <c:v>136238</c:v>
                </c:pt>
                <c:pt idx="23">
                  <c:v>136047</c:v>
                </c:pt>
                <c:pt idx="24">
                  <c:v>135701</c:v>
                </c:pt>
                <c:pt idx="25">
                  <c:v>136438</c:v>
                </c:pt>
                <c:pt idx="26">
                  <c:v>136177</c:v>
                </c:pt>
                <c:pt idx="27">
                  <c:v>136126</c:v>
                </c:pt>
                <c:pt idx="28">
                  <c:v>136539</c:v>
                </c:pt>
                <c:pt idx="29">
                  <c:v>136415</c:v>
                </c:pt>
                <c:pt idx="30">
                  <c:v>136413</c:v>
                </c:pt>
                <c:pt idx="31">
                  <c:v>136705</c:v>
                </c:pt>
                <c:pt idx="32">
                  <c:v>137302</c:v>
                </c:pt>
                <c:pt idx="33">
                  <c:v>137008</c:v>
                </c:pt>
                <c:pt idx="34">
                  <c:v>136521</c:v>
                </c:pt>
                <c:pt idx="35">
                  <c:v>136426</c:v>
                </c:pt>
                <c:pt idx="36">
                  <c:v>137417</c:v>
                </c:pt>
                <c:pt idx="37">
                  <c:v>137482</c:v>
                </c:pt>
                <c:pt idx="38">
                  <c:v>137434</c:v>
                </c:pt>
                <c:pt idx="39">
                  <c:v>137633</c:v>
                </c:pt>
                <c:pt idx="40">
                  <c:v>137544</c:v>
                </c:pt>
                <c:pt idx="41">
                  <c:v>137790</c:v>
                </c:pt>
                <c:pt idx="42">
                  <c:v>137474</c:v>
                </c:pt>
                <c:pt idx="43">
                  <c:v>137549</c:v>
                </c:pt>
                <c:pt idx="44">
                  <c:v>137609</c:v>
                </c:pt>
                <c:pt idx="45">
                  <c:v>137984</c:v>
                </c:pt>
                <c:pt idx="46">
                  <c:v>138424</c:v>
                </c:pt>
                <c:pt idx="47">
                  <c:v>138411</c:v>
                </c:pt>
                <c:pt idx="48">
                  <c:v>138472</c:v>
                </c:pt>
                <c:pt idx="49">
                  <c:v>138542</c:v>
                </c:pt>
                <c:pt idx="50">
                  <c:v>138453</c:v>
                </c:pt>
                <c:pt idx="51">
                  <c:v>138680</c:v>
                </c:pt>
                <c:pt idx="52">
                  <c:v>138852</c:v>
                </c:pt>
                <c:pt idx="53">
                  <c:v>139174</c:v>
                </c:pt>
                <c:pt idx="54">
                  <c:v>139556</c:v>
                </c:pt>
                <c:pt idx="55">
                  <c:v>139573</c:v>
                </c:pt>
                <c:pt idx="56">
                  <c:v>139487</c:v>
                </c:pt>
                <c:pt idx="57">
                  <c:v>139732</c:v>
                </c:pt>
                <c:pt idx="58">
                  <c:v>140231</c:v>
                </c:pt>
                <c:pt idx="59">
                  <c:v>140125</c:v>
                </c:pt>
                <c:pt idx="60">
                  <c:v>140245</c:v>
                </c:pt>
                <c:pt idx="61">
                  <c:v>140385</c:v>
                </c:pt>
                <c:pt idx="62">
                  <c:v>140654</c:v>
                </c:pt>
                <c:pt idx="63">
                  <c:v>141254</c:v>
                </c:pt>
                <c:pt idx="64">
                  <c:v>141609</c:v>
                </c:pt>
                <c:pt idx="65">
                  <c:v>141714</c:v>
                </c:pt>
                <c:pt idx="66">
                  <c:v>142026</c:v>
                </c:pt>
                <c:pt idx="67">
                  <c:v>142434</c:v>
                </c:pt>
                <c:pt idx="68">
                  <c:v>142401</c:v>
                </c:pt>
                <c:pt idx="69">
                  <c:v>142548</c:v>
                </c:pt>
                <c:pt idx="70">
                  <c:v>142499</c:v>
                </c:pt>
                <c:pt idx="71">
                  <c:v>142752</c:v>
                </c:pt>
                <c:pt idx="72">
                  <c:v>143150</c:v>
                </c:pt>
                <c:pt idx="73">
                  <c:v>143457</c:v>
                </c:pt>
                <c:pt idx="74">
                  <c:v>143741</c:v>
                </c:pt>
                <c:pt idx="75">
                  <c:v>143761</c:v>
                </c:pt>
                <c:pt idx="76">
                  <c:v>144089</c:v>
                </c:pt>
                <c:pt idx="77">
                  <c:v>144353</c:v>
                </c:pt>
                <c:pt idx="78">
                  <c:v>144202</c:v>
                </c:pt>
                <c:pt idx="79">
                  <c:v>144625</c:v>
                </c:pt>
                <c:pt idx="80">
                  <c:v>144815</c:v>
                </c:pt>
                <c:pt idx="81">
                  <c:v>145314</c:v>
                </c:pt>
                <c:pt idx="82">
                  <c:v>145534</c:v>
                </c:pt>
                <c:pt idx="83">
                  <c:v>145970</c:v>
                </c:pt>
                <c:pt idx="84">
                  <c:v>146028</c:v>
                </c:pt>
                <c:pt idx="85">
                  <c:v>146057</c:v>
                </c:pt>
                <c:pt idx="86">
                  <c:v>146320</c:v>
                </c:pt>
                <c:pt idx="87">
                  <c:v>145586</c:v>
                </c:pt>
                <c:pt idx="88">
                  <c:v>145903</c:v>
                </c:pt>
                <c:pt idx="89">
                  <c:v>146063</c:v>
                </c:pt>
                <c:pt idx="90">
                  <c:v>145905</c:v>
                </c:pt>
                <c:pt idx="91">
                  <c:v>145682</c:v>
                </c:pt>
                <c:pt idx="92">
                  <c:v>146244</c:v>
                </c:pt>
                <c:pt idx="93">
                  <c:v>145946</c:v>
                </c:pt>
                <c:pt idx="94">
                  <c:v>146595</c:v>
                </c:pt>
                <c:pt idx="95">
                  <c:v>146273</c:v>
                </c:pt>
                <c:pt idx="96">
                  <c:v>146397</c:v>
                </c:pt>
                <c:pt idx="97">
                  <c:v>146157</c:v>
                </c:pt>
                <c:pt idx="98">
                  <c:v>146108</c:v>
                </c:pt>
                <c:pt idx="99">
                  <c:v>146130</c:v>
                </c:pt>
                <c:pt idx="100">
                  <c:v>145929</c:v>
                </c:pt>
                <c:pt idx="101">
                  <c:v>145738</c:v>
                </c:pt>
                <c:pt idx="102">
                  <c:v>145530</c:v>
                </c:pt>
                <c:pt idx="103">
                  <c:v>145196</c:v>
                </c:pt>
                <c:pt idx="104">
                  <c:v>145059</c:v>
                </c:pt>
                <c:pt idx="105">
                  <c:v>144792</c:v>
                </c:pt>
                <c:pt idx="106">
                  <c:v>144078</c:v>
                </c:pt>
                <c:pt idx="107">
                  <c:v>143328</c:v>
                </c:pt>
                <c:pt idx="108">
                  <c:v>142187</c:v>
                </c:pt>
                <c:pt idx="109">
                  <c:v>141660</c:v>
                </c:pt>
                <c:pt idx="110">
                  <c:v>140754</c:v>
                </c:pt>
                <c:pt idx="111">
                  <c:v>140654</c:v>
                </c:pt>
                <c:pt idx="112">
                  <c:v>140294</c:v>
                </c:pt>
                <c:pt idx="113">
                  <c:v>140003</c:v>
                </c:pt>
                <c:pt idx="114">
                  <c:v>139891</c:v>
                </c:pt>
                <c:pt idx="115">
                  <c:v>139458</c:v>
                </c:pt>
                <c:pt idx="116">
                  <c:v>138775</c:v>
                </c:pt>
                <c:pt idx="117">
                  <c:v>138401</c:v>
                </c:pt>
                <c:pt idx="118">
                  <c:v>138607</c:v>
                </c:pt>
                <c:pt idx="119">
                  <c:v>137968</c:v>
                </c:pt>
                <c:pt idx="120">
                  <c:v>138500</c:v>
                </c:pt>
                <c:pt idx="121">
                  <c:v>138665</c:v>
                </c:pt>
                <c:pt idx="122">
                  <c:v>138836</c:v>
                </c:pt>
                <c:pt idx="123">
                  <c:v>139306</c:v>
                </c:pt>
                <c:pt idx="124">
                  <c:v>139340</c:v>
                </c:pt>
                <c:pt idx="125">
                  <c:v>139137</c:v>
                </c:pt>
                <c:pt idx="126">
                  <c:v>139139</c:v>
                </c:pt>
                <c:pt idx="127">
                  <c:v>139338</c:v>
                </c:pt>
                <c:pt idx="128">
                  <c:v>139344</c:v>
                </c:pt>
                <c:pt idx="129">
                  <c:v>139072</c:v>
                </c:pt>
                <c:pt idx="130">
                  <c:v>138937</c:v>
                </c:pt>
                <c:pt idx="131">
                  <c:v>139220</c:v>
                </c:pt>
                <c:pt idx="132">
                  <c:v>139330</c:v>
                </c:pt>
                <c:pt idx="133">
                  <c:v>139551</c:v>
                </c:pt>
                <c:pt idx="134">
                  <c:v>139764</c:v>
                </c:pt>
                <c:pt idx="135">
                  <c:v>139628</c:v>
                </c:pt>
                <c:pt idx="136">
                  <c:v>139808</c:v>
                </c:pt>
                <c:pt idx="137">
                  <c:v>139385</c:v>
                </c:pt>
                <c:pt idx="138">
                  <c:v>139450</c:v>
                </c:pt>
                <c:pt idx="139">
                  <c:v>139754</c:v>
                </c:pt>
                <c:pt idx="140">
                  <c:v>140107</c:v>
                </c:pt>
                <c:pt idx="141">
                  <c:v>140297</c:v>
                </c:pt>
                <c:pt idx="142">
                  <c:v>140614</c:v>
                </c:pt>
                <c:pt idx="143">
                  <c:v>140790</c:v>
                </c:pt>
                <c:pt idx="144">
                  <c:v>141637</c:v>
                </c:pt>
                <c:pt idx="145">
                  <c:v>142065</c:v>
                </c:pt>
                <c:pt idx="146">
                  <c:v>142034</c:v>
                </c:pt>
                <c:pt idx="147">
                  <c:v>141865</c:v>
                </c:pt>
                <c:pt idx="148">
                  <c:v>142287</c:v>
                </c:pt>
                <c:pt idx="149">
                  <c:v>142415</c:v>
                </c:pt>
                <c:pt idx="150">
                  <c:v>142220</c:v>
                </c:pt>
                <c:pt idx="151">
                  <c:v>142101</c:v>
                </c:pt>
              </c:numCache>
            </c:numRef>
          </c:val>
          <c:smooth val="0"/>
        </c:ser>
        <c:ser>
          <c:idx val="2"/>
          <c:order val="2"/>
          <c:tx>
            <c:v>Adding 503,000 Jobs Per Month</c:v>
          </c:tx>
          <c:spPr>
            <a:ln w="38100">
              <a:solidFill>
                <a:srgbClr val="00B050"/>
              </a:solidFill>
              <a:prstDash val="dash"/>
            </a:ln>
          </c:spPr>
          <c:marker>
            <c:symbol val="none"/>
          </c:marker>
          <c:val>
            <c:numRef>
              <c:f>'BLS Data Series'!$T$630:$T$810</c:f>
              <c:numCache>
                <c:formatCode>General</c:formatCode>
                <c:ptCount val="181"/>
                <c:pt idx="151" formatCode="#0">
                  <c:v>142101</c:v>
                </c:pt>
                <c:pt idx="152" formatCode="0">
                  <c:v>142580.73825956858</c:v>
                </c:pt>
                <c:pt idx="153" formatCode="0">
                  <c:v>143062.09613333875</c:v>
                </c:pt>
                <c:pt idx="154" formatCode="0">
                  <c:v>143545.07908918869</c:v>
                </c:pt>
                <c:pt idx="155" formatCode="0">
                  <c:v>144029.69261345561</c:v>
                </c:pt>
                <c:pt idx="156" formatCode="0">
                  <c:v>144515.94221099932</c:v>
                </c:pt>
                <c:pt idx="157" formatCode="0">
                  <c:v>145003.83340526395</c:v>
                </c:pt>
                <c:pt idx="158" formatCode="0">
                  <c:v>145493.37173834103</c:v>
                </c:pt>
                <c:pt idx="159" formatCode="0">
                  <c:v>145984.56277103274</c:v>
                </c:pt>
                <c:pt idx="160" formatCode="0">
                  <c:v>146477.41208291388</c:v>
                </c:pt>
                <c:pt idx="161" formatCode="0">
                  <c:v>146971.92527239706</c:v>
                </c:pt>
                <c:pt idx="162" formatCode="0">
                  <c:v>147468.10795679482</c:v>
                </c:pt>
                <c:pt idx="163" formatCode="0">
                  <c:v>147965.96577238405</c:v>
                </c:pt>
                <c:pt idx="164" formatCode="0">
                  <c:v>148465.50437447001</c:v>
                </c:pt>
                <c:pt idx="165" formatCode="0">
                  <c:v>148966.72943745018</c:v>
                </c:pt>
                <c:pt idx="166" formatCode="0">
                  <c:v>149469.64665487959</c:v>
                </c:pt>
                <c:pt idx="167" formatCode="0">
                  <c:v>149974.26173953433</c:v>
                </c:pt>
                <c:pt idx="168" formatCode="0">
                  <c:v>150480.58042347731</c:v>
                </c:pt>
                <c:pt idx="169" formatCode="0">
                  <c:v>150988.60845812323</c:v>
                </c:pt>
                <c:pt idx="170" formatCode="0">
                  <c:v>151498.35161430333</c:v>
                </c:pt>
                <c:pt idx="171" formatCode="0">
                  <c:v>152009.81568233206</c:v>
                </c:pt>
                <c:pt idx="172" formatCode="0">
                  <c:v>152523.00647207143</c:v>
                </c:pt>
                <c:pt idx="173" formatCode="0">
                  <c:v>153037.92981299834</c:v>
                </c:pt>
                <c:pt idx="174" formatCode="0">
                  <c:v>153554.59155427004</c:v>
                </c:pt>
                <c:pt idx="175" formatCode="0">
                  <c:v>154072.99756479068</c:v>
                </c:pt>
                <c:pt idx="176" formatCode="0">
                  <c:v>154593.15373327804</c:v>
                </c:pt>
                <c:pt idx="177" formatCode="0">
                  <c:v>155115.06596833072</c:v>
                </c:pt>
                <c:pt idx="178" formatCode="0">
                  <c:v>155638.74019849431</c:v>
                </c:pt>
                <c:pt idx="179" formatCode="0">
                  <c:v>156164.18237233031</c:v>
                </c:pt>
                <c:pt idx="180" formatCode="0">
                  <c:v>156691.39845848182</c:v>
                </c:pt>
              </c:numCache>
            </c:numRef>
          </c:val>
          <c:smooth val="0"/>
        </c:ser>
        <c:ser>
          <c:idx val="3"/>
          <c:order val="3"/>
          <c:tx>
            <c:v>Adding 301,000 Jobs per Month</c:v>
          </c:tx>
          <c:spPr>
            <a:ln w="38100">
              <a:solidFill>
                <a:srgbClr val="0070C0"/>
              </a:solidFill>
              <a:prstDash val="dashDot"/>
            </a:ln>
          </c:spPr>
          <c:marker>
            <c:symbol val="none"/>
          </c:marker>
          <c:val>
            <c:numRef>
              <c:f>'BLS Data Series'!$U$630:$U$846</c:f>
              <c:numCache>
                <c:formatCode>General</c:formatCode>
                <c:ptCount val="217"/>
                <c:pt idx="151" formatCode="#0">
                  <c:v>142101</c:v>
                </c:pt>
                <c:pt idx="152" formatCode="0">
                  <c:v>142383.13761023711</c:v>
                </c:pt>
                <c:pt idx="153" formatCode="0">
                  <c:v>142665.83539690581</c:v>
                </c:pt>
                <c:pt idx="154" formatCode="0">
                  <c:v>142949.09447222095</c:v>
                </c:pt>
                <c:pt idx="155" formatCode="0">
                  <c:v>143232.91595060588</c:v>
                </c:pt>
                <c:pt idx="156" formatCode="0">
                  <c:v>143517.30094869589</c:v>
                </c:pt>
                <c:pt idx="157" formatCode="0">
                  <c:v>143802.25058534404</c:v>
                </c:pt>
                <c:pt idx="158" formatCode="0">
                  <c:v>144087.76598162475</c:v>
                </c:pt>
                <c:pt idx="159" formatCode="0">
                  <c:v>144373.84826083781</c:v>
                </c:pt>
                <c:pt idx="160" formatCode="0">
                  <c:v>144660.4985485138</c:v>
                </c:pt>
                <c:pt idx="161" formatCode="0">
                  <c:v>144947.71797241794</c:v>
                </c:pt>
                <c:pt idx="162" formatCode="0">
                  <c:v>145235.5076625541</c:v>
                </c:pt>
                <c:pt idx="163" formatCode="0">
                  <c:v>145523.86875117061</c:v>
                </c:pt>
                <c:pt idx="164" formatCode="0">
                  <c:v>145812.80237276311</c:v>
                </c:pt>
                <c:pt idx="165" formatCode="0">
                  <c:v>146102.30966407998</c:v>
                </c:pt>
                <c:pt idx="166" formatCode="0">
                  <c:v>146392.39176412672</c:v>
                </c:pt>
                <c:pt idx="167" formatCode="0">
                  <c:v>146683.04981417028</c:v>
                </c:pt>
                <c:pt idx="168" formatCode="0">
                  <c:v>146974.28495774325</c:v>
                </c:pt>
                <c:pt idx="169" formatCode="0">
                  <c:v>147266.09834064901</c:v>
                </c:pt>
                <c:pt idx="170" formatCode="0">
                  <c:v>147558.4911109657</c:v>
                </c:pt>
                <c:pt idx="171" formatCode="0">
                  <c:v>147851.46441905099</c:v>
                </c:pt>
                <c:pt idx="172" formatCode="0">
                  <c:v>148145.01941754678</c:v>
                </c:pt>
                <c:pt idx="173" formatCode="0">
                  <c:v>148439.15726138331</c:v>
                </c:pt>
                <c:pt idx="174" formatCode="0">
                  <c:v>148733.87910778366</c:v>
                </c:pt>
                <c:pt idx="175" formatCode="0">
                  <c:v>149029.18611626895</c:v>
                </c:pt>
                <c:pt idx="176" formatCode="0">
                  <c:v>149325.07944866235</c:v>
                </c:pt>
                <c:pt idx="177" formatCode="0">
                  <c:v>149621.56026909364</c:v>
                </c:pt>
                <c:pt idx="178" formatCode="0">
                  <c:v>149918.62974400423</c:v>
                </c:pt>
                <c:pt idx="179" formatCode="0">
                  <c:v>150216.28904215124</c:v>
                </c:pt>
                <c:pt idx="180" formatCode="0">
                  <c:v>150514.53933461264</c:v>
                </c:pt>
                <c:pt idx="181" formatCode="0">
                  <c:v>150813.38179479085</c:v>
                </c:pt>
                <c:pt idx="182" formatCode="0">
                  <c:v>151112.81759841909</c:v>
                </c:pt>
                <c:pt idx="183" formatCode="0">
                  <c:v>151412.84792356406</c:v>
                </c:pt>
                <c:pt idx="184" formatCode="0">
                  <c:v>151713.47395063171</c:v>
                </c:pt>
                <c:pt idx="185" formatCode="0">
                  <c:v>152014.6968623719</c:v>
                </c:pt>
                <c:pt idx="186" formatCode="0">
                  <c:v>152316.51784388287</c:v>
                </c:pt>
                <c:pt idx="187" formatCode="0">
                  <c:v>152618.93808261518</c:v>
                </c:pt>
                <c:pt idx="188" formatCode="0">
                  <c:v>152921.95876837778</c:v>
                </c:pt>
                <c:pt idx="189" formatCode="0">
                  <c:v>153225.58109334155</c:v>
                </c:pt>
                <c:pt idx="190" formatCode="0">
                  <c:v>153529.80625204465</c:v>
                </c:pt>
                <c:pt idx="191" formatCode="0">
                  <c:v>153834.63544139685</c:v>
                </c:pt>
                <c:pt idx="192" formatCode="0">
                  <c:v>154140.06986068405</c:v>
                </c:pt>
                <c:pt idx="193" formatCode="0">
                  <c:v>154446.11071157377</c:v>
                </c:pt>
                <c:pt idx="194" formatCode="0">
                  <c:v>154752.75919811908</c:v>
                </c:pt>
                <c:pt idx="195" formatCode="0">
                  <c:v>155060.01652676394</c:v>
                </c:pt>
                <c:pt idx="196" formatCode="0">
                  <c:v>155367.88390634733</c:v>
                </c:pt>
                <c:pt idx="197" formatCode="0">
                  <c:v>155676.36254810877</c:v>
                </c:pt>
                <c:pt idx="198" formatCode="0">
                  <c:v>155985.45366569218</c:v>
                </c:pt>
                <c:pt idx="199" formatCode="0">
                  <c:v>156295.15847515163</c:v>
                </c:pt>
                <c:pt idx="200" formatCode="0">
                  <c:v>156605.47819495524</c:v>
                </c:pt>
                <c:pt idx="201" formatCode="0">
                  <c:v>156916.41404599053</c:v>
                </c:pt>
                <c:pt idx="202" formatCode="0">
                  <c:v>157227.96725156912</c:v>
                </c:pt>
                <c:pt idx="203" formatCode="0">
                  <c:v>157540.13903743122</c:v>
                </c:pt>
                <c:pt idx="204" formatCode="0">
                  <c:v>157852.93063175105</c:v>
                </c:pt>
                <c:pt idx="205" formatCode="0">
                  <c:v>158166.3432651411</c:v>
                </c:pt>
                <c:pt idx="206" formatCode="0">
                  <c:v>158480.3781706575</c:v>
                </c:pt>
                <c:pt idx="207" formatCode="0">
                  <c:v>158795.03658380397</c:v>
                </c:pt>
                <c:pt idx="208" formatCode="0">
                  <c:v>159110.31974253809</c:v>
                </c:pt>
                <c:pt idx="209" formatCode="0">
                  <c:v>159426.22888727472</c:v>
                </c:pt>
                <c:pt idx="210" formatCode="0">
                  <c:v>159742.7652608919</c:v>
                </c:pt>
                <c:pt idx="211" formatCode="0">
                  <c:v>160059.93010873516</c:v>
                </c:pt>
                <c:pt idx="212" formatCode="0">
                  <c:v>160377.72467862276</c:v>
                </c:pt>
                <c:pt idx="213" formatCode="0">
                  <c:v>160696.15022085048</c:v>
                </c:pt>
                <c:pt idx="214" formatCode="0">
                  <c:v>161015.20798819631</c:v>
                </c:pt>
                <c:pt idx="215" formatCode="0">
                  <c:v>161334.89923592581</c:v>
                </c:pt>
                <c:pt idx="216" formatCode="0">
                  <c:v>161655.22522179704</c:v>
                </c:pt>
              </c:numCache>
            </c:numRef>
          </c:val>
          <c:smooth val="0"/>
        </c:ser>
        <c:ser>
          <c:idx val="4"/>
          <c:order val="4"/>
          <c:tx>
            <c:v>Adding 244,000 Jobs per Month</c:v>
          </c:tx>
          <c:spPr>
            <a:ln w="38100">
              <a:solidFill>
                <a:srgbClr val="FF9900"/>
              </a:solidFill>
              <a:prstDash val="dash"/>
            </a:ln>
          </c:spPr>
          <c:marker>
            <c:symbol val="none"/>
          </c:marker>
          <c:val>
            <c:numRef>
              <c:f>'BLS Data Series'!$V$630:$V$882</c:f>
              <c:numCache>
                <c:formatCode>General</c:formatCode>
                <c:ptCount val="253"/>
                <c:pt idx="151" formatCode="#0">
                  <c:v>142101</c:v>
                </c:pt>
                <c:pt idx="152" formatCode="0">
                  <c:v>142326.45141076428</c:v>
                </c:pt>
                <c:pt idx="153" formatCode="0">
                  <c:v>142552.2605131609</c:v>
                </c:pt>
                <c:pt idx="154" formatCode="0">
                  <c:v>142778.42787468794</c:v>
                </c:pt>
                <c:pt idx="155" formatCode="0">
                  <c:v>143004.95406374393</c:v>
                </c:pt>
                <c:pt idx="156" formatCode="0">
                  <c:v>143231.83964962992</c:v>
                </c:pt>
                <c:pt idx="157" formatCode="0">
                  <c:v>143459.08520254918</c:v>
                </c:pt>
                <c:pt idx="158" formatCode="0">
                  <c:v>143686.69129361041</c:v>
                </c:pt>
                <c:pt idx="159" formatCode="0">
                  <c:v>143914.65849482795</c:v>
                </c:pt>
                <c:pt idx="160" formatCode="0">
                  <c:v>144142.98737912386</c:v>
                </c:pt>
                <c:pt idx="161" formatCode="0">
                  <c:v>144371.67852032918</c:v>
                </c:pt>
                <c:pt idx="162" formatCode="0">
                  <c:v>144600.73249318532</c:v>
                </c:pt>
                <c:pt idx="163" formatCode="0">
                  <c:v>144830.14987334565</c:v>
                </c:pt>
                <c:pt idx="164" formatCode="0">
                  <c:v>145059.9312373765</c:v>
                </c:pt>
                <c:pt idx="165" formatCode="0">
                  <c:v>145290.07716275958</c:v>
                </c:pt>
                <c:pt idx="166" formatCode="0">
                  <c:v>145520.58822789221</c:v>
                </c:pt>
                <c:pt idx="167" formatCode="0">
                  <c:v>145751.46501208961</c:v>
                </c:pt>
                <c:pt idx="168" formatCode="0">
                  <c:v>145982.70809558631</c:v>
                </c:pt>
                <c:pt idx="169" formatCode="0">
                  <c:v>146214.31805953704</c:v>
                </c:pt>
                <c:pt idx="170" formatCode="0">
                  <c:v>146446.29548601867</c:v>
                </c:pt>
                <c:pt idx="171" formatCode="0">
                  <c:v>146678.64095803184</c:v>
                </c:pt>
                <c:pt idx="172" formatCode="0">
                  <c:v>146911.3550595018</c:v>
                </c:pt>
                <c:pt idx="173" formatCode="0">
                  <c:v>147144.43837528068</c:v>
                </c:pt>
                <c:pt idx="174" formatCode="0">
                  <c:v>147377.89149114769</c:v>
                </c:pt>
                <c:pt idx="175" formatCode="0">
                  <c:v>147611.71499381255</c:v>
                </c:pt>
                <c:pt idx="176" formatCode="0">
                  <c:v>147845.90947091475</c:v>
                </c:pt>
                <c:pt idx="177" formatCode="0">
                  <c:v>148080.47551102674</c:v>
                </c:pt>
                <c:pt idx="178" formatCode="0">
                  <c:v>148315.41370365475</c:v>
                </c:pt>
                <c:pt idx="179" formatCode="0">
                  <c:v>148550.72463923995</c:v>
                </c:pt>
                <c:pt idx="180" formatCode="0">
                  <c:v>148786.40890916061</c:v>
                </c:pt>
                <c:pt idx="181" formatCode="0">
                  <c:v>149022.46710573303</c:v>
                </c:pt>
                <c:pt idx="182" formatCode="0">
                  <c:v>149258.89982221328</c:v>
                </c:pt>
                <c:pt idx="183" formatCode="0">
                  <c:v>149495.70765279903</c:v>
                </c:pt>
                <c:pt idx="184" formatCode="0">
                  <c:v>149732.89119263005</c:v>
                </c:pt>
                <c:pt idx="185" formatCode="0">
                  <c:v>149970.45103779095</c:v>
                </c:pt>
                <c:pt idx="186" formatCode="0">
                  <c:v>150208.38778531179</c:v>
                </c:pt>
                <c:pt idx="187" formatCode="0">
                  <c:v>150446.70203316965</c:v>
                </c:pt>
                <c:pt idx="188" formatCode="0">
                  <c:v>150685.39438029044</c:v>
                </c:pt>
                <c:pt idx="189" formatCode="0">
                  <c:v>150924.46542655068</c:v>
                </c:pt>
                <c:pt idx="190" formatCode="0">
                  <c:v>151163.91577277827</c:v>
                </c:pt>
                <c:pt idx="191" formatCode="0">
                  <c:v>151403.7460207543</c:v>
                </c:pt>
                <c:pt idx="192" formatCode="0">
                  <c:v>151643.95677321477</c:v>
                </c:pt>
                <c:pt idx="193" formatCode="0">
                  <c:v>151884.5486338521</c:v>
                </c:pt>
                <c:pt idx="194" formatCode="0">
                  <c:v>152125.52220731616</c:v>
                </c:pt>
                <c:pt idx="195" formatCode="0">
                  <c:v>152366.87809921635</c:v>
                </c:pt>
                <c:pt idx="196" formatCode="0">
                  <c:v>152608.61691612288</c:v>
                </c:pt>
                <c:pt idx="197" formatCode="0">
                  <c:v>152850.73926556835</c:v>
                </c:pt>
                <c:pt idx="198" formatCode="0">
                  <c:v>153093.24575604903</c:v>
                </c:pt>
                <c:pt idx="199" formatCode="0">
                  <c:v>153336.13699702692</c:v>
                </c:pt>
                <c:pt idx="200" formatCode="0">
                  <c:v>153579.41359893078</c:v>
                </c:pt>
                <c:pt idx="201" formatCode="0">
                  <c:v>153823.07617315798</c:v>
                </c:pt>
                <c:pt idx="202" formatCode="0">
                  <c:v>154067.12533207558</c:v>
                </c:pt>
                <c:pt idx="203" formatCode="0">
                  <c:v>154311.56168902261</c:v>
                </c:pt>
                <c:pt idx="204" formatCode="0">
                  <c:v>154556.38585831097</c:v>
                </c:pt>
                <c:pt idx="205" formatCode="0">
                  <c:v>154801.59845522727</c:v>
                </c:pt>
                <c:pt idx="206" formatCode="0">
                  <c:v>155047.20009603421</c:v>
                </c:pt>
                <c:pt idx="207" formatCode="0">
                  <c:v>155293.19139797246</c:v>
                </c:pt>
                <c:pt idx="208" formatCode="0">
                  <c:v>155539.57297926178</c:v>
                </c:pt>
                <c:pt idx="209" formatCode="0">
                  <c:v>155786.34545910251</c:v>
                </c:pt>
                <c:pt idx="210" formatCode="0">
                  <c:v>156033.50945767801</c:v>
                </c:pt>
                <c:pt idx="211" formatCode="0">
                  <c:v>156281.06559615524</c:v>
                </c:pt>
                <c:pt idx="212" formatCode="0">
                  <c:v>156529.01449668666</c:v>
                </c:pt>
                <c:pt idx="213" formatCode="0">
                  <c:v>156777.35678241184</c:v>
                </c:pt>
                <c:pt idx="214" formatCode="0">
                  <c:v>157026.09307745911</c:v>
                </c:pt>
                <c:pt idx="215" formatCode="0">
                  <c:v>157275.22400694681</c:v>
                </c:pt>
                <c:pt idx="216" formatCode="0">
                  <c:v>157524.75019698535</c:v>
                </c:pt>
                <c:pt idx="217" formatCode="0">
                  <c:v>157774.67227467816</c:v>
                </c:pt>
                <c:pt idx="218" formatCode="0">
                  <c:v>158024.99086812368</c:v>
                </c:pt>
                <c:pt idx="219" formatCode="0">
                  <c:v>158275.70660641731</c:v>
                </c:pt>
                <c:pt idx="220" formatCode="0">
                  <c:v>158526.82011965179</c:v>
                </c:pt>
                <c:pt idx="221" formatCode="0">
                  <c:v>158778.33203892029</c:v>
                </c:pt>
                <c:pt idx="222" formatCode="0">
                  <c:v>159030.24299631681</c:v>
                </c:pt>
                <c:pt idx="223" formatCode="0">
                  <c:v>159282.55362493813</c:v>
                </c:pt>
                <c:pt idx="224" formatCode="0">
                  <c:v>159535.2645588858</c:v>
                </c:pt>
                <c:pt idx="225" formatCode="0">
                  <c:v>159788.3764332672</c:v>
                </c:pt>
                <c:pt idx="226" formatCode="0">
                  <c:v>160041.88988419733</c:v>
                </c:pt>
                <c:pt idx="227" formatCode="0">
                  <c:v>160295.80554880071</c:v>
                </c:pt>
                <c:pt idx="228" formatCode="0">
                  <c:v>160550.12406521218</c:v>
                </c:pt>
                <c:pt idx="229" formatCode="0">
                  <c:v>160804.84607257941</c:v>
                </c:pt>
                <c:pt idx="230" formatCode="0">
                  <c:v>161059.97221106416</c:v>
                </c:pt>
                <c:pt idx="231" formatCode="0">
                  <c:v>161315.50312184353</c:v>
                </c:pt>
                <c:pt idx="232" formatCode="0">
                  <c:v>161571.43944711209</c:v>
                </c:pt>
                <c:pt idx="233" formatCode="0">
                  <c:v>161827.78183008326</c:v>
                </c:pt>
                <c:pt idx="234" formatCode="0">
                  <c:v>162084.53091499093</c:v>
                </c:pt>
                <c:pt idx="235" formatCode="0">
                  <c:v>162341.68734709112</c:v>
                </c:pt>
                <c:pt idx="236" formatCode="0">
                  <c:v>162599.25177266359</c:v>
                </c:pt>
                <c:pt idx="237" formatCode="0">
                  <c:v>162857.22483901351</c:v>
                </c:pt>
                <c:pt idx="238" formatCode="0">
                  <c:v>163115.6071944728</c:v>
                </c:pt>
                <c:pt idx="239" formatCode="0">
                  <c:v>163374.3994884023</c:v>
                </c:pt>
                <c:pt idx="240" formatCode="0">
                  <c:v>163633.60237119315</c:v>
                </c:pt>
                <c:pt idx="241" formatCode="0">
                  <c:v>163893.21649426784</c:v>
                </c:pt>
                <c:pt idx="242" formatCode="0">
                  <c:v>164153.24251008304</c:v>
                </c:pt>
                <c:pt idx="243" formatCode="0">
                  <c:v>164413.68107212998</c:v>
                </c:pt>
                <c:pt idx="244" formatCode="0">
                  <c:v>164674.53283493739</c:v>
                </c:pt>
                <c:pt idx="245" formatCode="0">
                  <c:v>164935.79845407163</c:v>
                </c:pt>
                <c:pt idx="246" formatCode="0">
                  <c:v>165197.47858613977</c:v>
                </c:pt>
                <c:pt idx="247" formatCode="0">
                  <c:v>165459.57388879053</c:v>
                </c:pt>
                <c:pt idx="248" formatCode="0">
                  <c:v>165722.08502071578</c:v>
                </c:pt>
                <c:pt idx="249" formatCode="0">
                  <c:v>165985.0126416526</c:v>
                </c:pt>
                <c:pt idx="250" formatCode="0">
                  <c:v>166248.35741238453</c:v>
                </c:pt>
                <c:pt idx="251" formatCode="0">
                  <c:v>166512.11999474425</c:v>
                </c:pt>
                <c:pt idx="252" formatCode="0">
                  <c:v>166776.30105161355</c:v>
                </c:pt>
              </c:numCache>
            </c:numRef>
          </c:val>
          <c:smooth val="0"/>
        </c:ser>
        <c:ser>
          <c:idx val="5"/>
          <c:order val="5"/>
          <c:tx>
            <c:v>Adding 213,000 Jobs per Month</c:v>
          </c:tx>
          <c:spPr>
            <a:ln w="38100">
              <a:solidFill>
                <a:srgbClr val="FF3399"/>
              </a:solidFill>
              <a:prstDash val="sysDot"/>
            </a:ln>
          </c:spPr>
          <c:marker>
            <c:symbol val="none"/>
          </c:marker>
          <c:val>
            <c:numRef>
              <c:f>'BLS Data Series'!$W$630:$W$930</c:f>
              <c:numCache>
                <c:formatCode>General</c:formatCode>
                <c:ptCount val="301"/>
                <c:pt idx="151" formatCode="#0">
                  <c:v>142101</c:v>
                </c:pt>
                <c:pt idx="152" formatCode="0">
                  <c:v>142293.4899538325</c:v>
                </c:pt>
                <c:pt idx="153" formatCode="0">
                  <c:v>142486.24065447415</c:v>
                </c:pt>
                <c:pt idx="154" formatCode="0">
                  <c:v>142679.25245513252</c:v>
                </c:pt>
                <c:pt idx="155" formatCode="0">
                  <c:v>142872.52570949341</c:v>
                </c:pt>
                <c:pt idx="156" formatCode="0">
                  <c:v>143066.06077172211</c:v>
                </c:pt>
                <c:pt idx="157" formatCode="0">
                  <c:v>143259.85799646325</c:v>
                </c:pt>
                <c:pt idx="158" formatCode="0">
                  <c:v>143453.91773884225</c:v>
                </c:pt>
                <c:pt idx="159" formatCode="0">
                  <c:v>143648.24035446529</c:v>
                </c:pt>
                <c:pt idx="160" formatCode="0">
                  <c:v>143842.82619942009</c:v>
                </c:pt>
                <c:pt idx="161" formatCode="0">
                  <c:v>144037.6756302776</c:v>
                </c:pt>
                <c:pt idx="162" formatCode="0">
                  <c:v>144232.78900409062</c:v>
                </c:pt>
                <c:pt idx="163" formatCode="0">
                  <c:v>144428.16667839643</c:v>
                </c:pt>
                <c:pt idx="164" formatCode="0">
                  <c:v>144623.80901121628</c:v>
                </c:pt>
                <c:pt idx="165" formatCode="0">
                  <c:v>144819.71636105661</c:v>
                </c:pt>
                <c:pt idx="166" formatCode="0">
                  <c:v>145015.88908690901</c:v>
                </c:pt>
                <c:pt idx="167" formatCode="0">
                  <c:v>145212.32754825224</c:v>
                </c:pt>
                <c:pt idx="168" formatCode="0">
                  <c:v>145409.0321050511</c:v>
                </c:pt>
                <c:pt idx="169" formatCode="0">
                  <c:v>145606.00311775846</c:v>
                </c:pt>
                <c:pt idx="170" formatCode="0">
                  <c:v>145803.24094731553</c:v>
                </c:pt>
                <c:pt idx="171" formatCode="0">
                  <c:v>146000.745955152</c:v>
                </c:pt>
                <c:pt idx="172" formatCode="0">
                  <c:v>146198.51850318769</c:v>
                </c:pt>
                <c:pt idx="173" formatCode="0">
                  <c:v>146396.55895383231</c:v>
                </c:pt>
                <c:pt idx="174" formatCode="0">
                  <c:v>146594.86766998674</c:v>
                </c:pt>
                <c:pt idx="175" formatCode="0">
                  <c:v>146793.44501504325</c:v>
                </c:pt>
                <c:pt idx="176" formatCode="0">
                  <c:v>146992.29135288647</c:v>
                </c:pt>
                <c:pt idx="177" formatCode="0">
                  <c:v>147191.40704789391</c:v>
                </c:pt>
                <c:pt idx="178" formatCode="0">
                  <c:v>147390.79246493671</c:v>
                </c:pt>
                <c:pt idx="179" formatCode="0">
                  <c:v>147590.4479693801</c:v>
                </c:pt>
                <c:pt idx="180" formatCode="0">
                  <c:v>147790.37392708438</c:v>
                </c:pt>
                <c:pt idx="181" formatCode="0">
                  <c:v>147990.57070440557</c:v>
                </c:pt>
                <c:pt idx="182" formatCode="0">
                  <c:v>148191.03866819566</c:v>
                </c:pt>
                <c:pt idx="183" formatCode="0">
                  <c:v>148391.77818580385</c:v>
                </c:pt>
                <c:pt idx="184" formatCode="0">
                  <c:v>148592.78962507664</c:v>
                </c:pt>
                <c:pt idx="185" formatCode="0">
                  <c:v>148794.07335435913</c:v>
                </c:pt>
                <c:pt idx="186" formatCode="0">
                  <c:v>148995.62974249525</c:v>
                </c:pt>
                <c:pt idx="187" formatCode="0">
                  <c:v>149197.45915882848</c:v>
                </c:pt>
                <c:pt idx="188" formatCode="0">
                  <c:v>149399.56197320289</c:v>
                </c:pt>
                <c:pt idx="189" formatCode="0">
                  <c:v>149601.93855596316</c:v>
                </c:pt>
                <c:pt idx="190" formatCode="0">
                  <c:v>149804.58927795591</c:v>
                </c:pt>
                <c:pt idx="191" formatCode="0">
                  <c:v>150007.51451052993</c:v>
                </c:pt>
                <c:pt idx="192" formatCode="0">
                  <c:v>150210.7146255374</c:v>
                </c:pt>
                <c:pt idx="193" formatCode="0">
                  <c:v>150414.18999533358</c:v>
                </c:pt>
                <c:pt idx="194" formatCode="0">
                  <c:v>150617.94099277875</c:v>
                </c:pt>
                <c:pt idx="195" formatCode="0">
                  <c:v>150821.96799123799</c:v>
                </c:pt>
                <c:pt idx="196" formatCode="0">
                  <c:v>151026.27136458197</c:v>
                </c:pt>
                <c:pt idx="197" formatCode="0">
                  <c:v>151230.85148718805</c:v>
                </c:pt>
                <c:pt idx="198" formatCode="0">
                  <c:v>151435.70873394096</c:v>
                </c:pt>
                <c:pt idx="199" formatCode="0">
                  <c:v>151640.84348023261</c:v>
                </c:pt>
                <c:pt idx="200" formatCode="0">
                  <c:v>151846.25610196387</c:v>
                </c:pt>
                <c:pt idx="201" formatCode="0">
                  <c:v>152051.94697554471</c:v>
                </c:pt>
                <c:pt idx="202" formatCode="0">
                  <c:v>152257.91647789482</c:v>
                </c:pt>
                <c:pt idx="203" formatCode="0">
                  <c:v>152464.16498644475</c:v>
                </c:pt>
                <c:pt idx="204" formatCode="0">
                  <c:v>152670.69287913642</c:v>
                </c:pt>
                <c:pt idx="205" formatCode="0">
                  <c:v>152877.50053442296</c:v>
                </c:pt>
                <c:pt idx="206" formatCode="0">
                  <c:v>153084.58833127096</c:v>
                </c:pt>
                <c:pt idx="207" formatCode="0">
                  <c:v>153291.95664916004</c:v>
                </c:pt>
                <c:pt idx="208" formatCode="0">
                  <c:v>153499.60586808383</c:v>
                </c:pt>
                <c:pt idx="209" formatCode="0">
                  <c:v>153707.53636855079</c:v>
                </c:pt>
                <c:pt idx="210" formatCode="0">
                  <c:v>153915.74853158477</c:v>
                </c:pt>
                <c:pt idx="211" formatCode="0">
                  <c:v>154124.24273872582</c:v>
                </c:pt>
                <c:pt idx="212" formatCode="0">
                  <c:v>154333.01937203057</c:v>
                </c:pt>
                <c:pt idx="213" formatCode="0">
                  <c:v>154542.07881407358</c:v>
                </c:pt>
                <c:pt idx="214" formatCode="0">
                  <c:v>154751.42144794733</c:v>
                </c:pt>
                <c:pt idx="215" formatCode="0">
                  <c:v>154961.04765726355</c:v>
                </c:pt>
                <c:pt idx="216" formatCode="0">
                  <c:v>155170.95782615308</c:v>
                </c:pt>
                <c:pt idx="217" formatCode="0">
                  <c:v>155381.15233926784</c:v>
                </c:pt>
                <c:pt idx="218" formatCode="0">
                  <c:v>155591.63158177995</c:v>
                </c:pt>
                <c:pt idx="219" formatCode="0">
                  <c:v>155802.39593938406</c:v>
                </c:pt>
                <c:pt idx="220" formatCode="0">
                  <c:v>156013.4457982968</c:v>
                </c:pt>
                <c:pt idx="221" formatCode="0">
                  <c:v>156224.78154525827</c:v>
                </c:pt>
                <c:pt idx="222" formatCode="0">
                  <c:v>156436.40356753208</c:v>
                </c:pt>
                <c:pt idx="223" formatCode="0">
                  <c:v>156648.31225290688</c:v>
                </c:pt>
                <c:pt idx="224" formatCode="0">
                  <c:v>156860.50798969629</c:v>
                </c:pt>
                <c:pt idx="225" formatCode="0">
                  <c:v>157072.99116673975</c:v>
                </c:pt>
                <c:pt idx="226" formatCode="0">
                  <c:v>157285.76217340431</c:v>
                </c:pt>
                <c:pt idx="227" formatCode="0">
                  <c:v>157498.82139958328</c:v>
                </c:pt>
                <c:pt idx="228" formatCode="0">
                  <c:v>157712.16923569905</c:v>
                </c:pt>
                <c:pt idx="229" formatCode="0">
                  <c:v>157925.80607270228</c:v>
                </c:pt>
                <c:pt idx="230" formatCode="0">
                  <c:v>158139.73230207371</c:v>
                </c:pt>
                <c:pt idx="231" formatCode="0">
                  <c:v>158353.94831582383</c:v>
                </c:pt>
                <c:pt idx="232" formatCode="0">
                  <c:v>158568.45450649445</c:v>
                </c:pt>
                <c:pt idx="233" formatCode="0">
                  <c:v>158783.25126715947</c:v>
                </c:pt>
                <c:pt idx="234" formatCode="0">
                  <c:v>158998.33899142453</c:v>
                </c:pt>
                <c:pt idx="235" formatCode="0">
                  <c:v>159213.71807342902</c:v>
                </c:pt>
                <c:pt idx="236" formatCode="0">
                  <c:v>159429.38890784569</c:v>
                </c:pt>
                <c:pt idx="237" formatCode="0">
                  <c:v>159645.35188988256</c:v>
                </c:pt>
                <c:pt idx="238" formatCode="0">
                  <c:v>159861.60741528255</c:v>
                </c:pt>
                <c:pt idx="239" formatCode="0">
                  <c:v>160078.15588032466</c:v>
                </c:pt>
                <c:pt idx="240" formatCode="0">
                  <c:v>160294.99768182499</c:v>
                </c:pt>
                <c:pt idx="241" formatCode="0">
                  <c:v>160512.13321713681</c:v>
                </c:pt>
                <c:pt idx="242" formatCode="0">
                  <c:v>160729.56288415211</c:v>
                </c:pt>
                <c:pt idx="243" formatCode="0">
                  <c:v>160947.28708130118</c:v>
                </c:pt>
                <c:pt idx="244" formatCode="0">
                  <c:v>161165.30620755468</c:v>
                </c:pt>
                <c:pt idx="245" formatCode="0">
                  <c:v>161383.62066242329</c:v>
                </c:pt>
                <c:pt idx="246" formatCode="0">
                  <c:v>161602.23084595933</c:v>
                </c:pt>
                <c:pt idx="247" formatCode="0">
                  <c:v>161821.13715875629</c:v>
                </c:pt>
                <c:pt idx="248" formatCode="0">
                  <c:v>162040.34000195094</c:v>
                </c:pt>
                <c:pt idx="249" formatCode="0">
                  <c:v>162259.83977722324</c:v>
                </c:pt>
                <c:pt idx="250" formatCode="0">
                  <c:v>162479.63688679738</c:v>
                </c:pt>
                <c:pt idx="251" formatCode="0">
                  <c:v>162699.73173344208</c:v>
                </c:pt>
                <c:pt idx="252" formatCode="0">
                  <c:v>162920.12472047191</c:v>
                </c:pt>
                <c:pt idx="253" formatCode="0">
                  <c:v>163140.81625174783</c:v>
                </c:pt>
                <c:pt idx="254" formatCode="0">
                  <c:v>163361.80673167759</c:v>
                </c:pt>
                <c:pt idx="255" formatCode="0">
                  <c:v>163583.09656521693</c:v>
                </c:pt>
                <c:pt idx="256" formatCode="0">
                  <c:v>163804.68615787011</c:v>
                </c:pt>
                <c:pt idx="257" formatCode="0">
                  <c:v>164026.57591569083</c:v>
                </c:pt>
                <c:pt idx="258" formatCode="0">
                  <c:v>164248.76624528269</c:v>
                </c:pt>
                <c:pt idx="259" formatCode="0">
                  <c:v>164471.25755379975</c:v>
                </c:pt>
                <c:pt idx="260" formatCode="0">
                  <c:v>164694.0502489483</c:v>
                </c:pt>
                <c:pt idx="261" formatCode="0">
                  <c:v>164917.14473898651</c:v>
                </c:pt>
                <c:pt idx="262" formatCode="0">
                  <c:v>165140.54143272532</c:v>
                </c:pt>
                <c:pt idx="263" formatCode="0">
                  <c:v>165364.24073953019</c:v>
                </c:pt>
                <c:pt idx="264" formatCode="0">
                  <c:v>165588.24306932019</c:v>
                </c:pt>
                <c:pt idx="265" formatCode="0">
                  <c:v>165812.54883257041</c:v>
                </c:pt>
                <c:pt idx="266" formatCode="0">
                  <c:v>166037.15844031161</c:v>
                </c:pt>
                <c:pt idx="267" formatCode="0">
                  <c:v>166262.07230413146</c:v>
                </c:pt>
                <c:pt idx="268" formatCode="0">
                  <c:v>166487.29083617489</c:v>
                </c:pt>
                <c:pt idx="269" formatCode="0">
                  <c:v>166712.81444914566</c:v>
                </c:pt>
                <c:pt idx="270" formatCode="0">
                  <c:v>166938.64355630608</c:v>
                </c:pt>
                <c:pt idx="271" formatCode="0">
                  <c:v>167164.77857147856</c:v>
                </c:pt>
                <c:pt idx="272" formatCode="0">
                  <c:v>167391.21990904582</c:v>
                </c:pt>
                <c:pt idx="273" formatCode="0">
                  <c:v>167617.96798395211</c:v>
                </c:pt>
                <c:pt idx="274" formatCode="0">
                  <c:v>167845.02321170364</c:v>
                </c:pt>
                <c:pt idx="275" formatCode="0">
                  <c:v>168072.38600836965</c:v>
                </c:pt>
                <c:pt idx="276" formatCode="0">
                  <c:v>168300.05679058278</c:v>
                </c:pt>
                <c:pt idx="277" formatCode="0">
                  <c:v>168528.03597554017</c:v>
                </c:pt>
                <c:pt idx="278" formatCode="0">
                  <c:v>168756.32398100398</c:v>
                </c:pt>
                <c:pt idx="279" formatCode="0">
                  <c:v>168984.92122530239</c:v>
                </c:pt>
                <c:pt idx="280" formatCode="0">
                  <c:v>169213.82812733011</c:v>
                </c:pt>
                <c:pt idx="281" formatCode="0">
                  <c:v>169443.04510654949</c:v>
                </c:pt>
                <c:pt idx="282" formatCode="0">
                  <c:v>169672.57258299095</c:v>
                </c:pt>
                <c:pt idx="283" formatCode="0">
                  <c:v>169902.41097725381</c:v>
                </c:pt>
                <c:pt idx="284" formatCode="0">
                  <c:v>170132.56071050718</c:v>
                </c:pt>
                <c:pt idx="285" formatCode="0">
                  <c:v>170363.02220449082</c:v>
                </c:pt>
                <c:pt idx="286" formatCode="0">
                  <c:v>170593.79588151581</c:v>
                </c:pt>
                <c:pt idx="287" formatCode="0">
                  <c:v>170824.88216446468</c:v>
                </c:pt>
                <c:pt idx="288" formatCode="0">
                  <c:v>171056.28147679375</c:v>
                </c:pt>
                <c:pt idx="289" formatCode="0">
                  <c:v>171287.99424253253</c:v>
                </c:pt>
                <c:pt idx="290" formatCode="0">
                  <c:v>171520.0208862845</c:v>
                </c:pt>
                <c:pt idx="291" formatCode="0">
                  <c:v>171752.36183322893</c:v>
                </c:pt>
                <c:pt idx="292" formatCode="0">
                  <c:v>171985.01750912081</c:v>
                </c:pt>
                <c:pt idx="293" formatCode="0">
                  <c:v>172217.98834029169</c:v>
                </c:pt>
                <c:pt idx="294" formatCode="0">
                  <c:v>172451.27475365085</c:v>
                </c:pt>
                <c:pt idx="295" formatCode="0">
                  <c:v>172684.87717668581</c:v>
                </c:pt>
                <c:pt idx="296" formatCode="0">
                  <c:v>172918.79603746306</c:v>
                </c:pt>
                <c:pt idx="297" formatCode="0">
                  <c:v>173153.03176462906</c:v>
                </c:pt>
                <c:pt idx="298" formatCode="0">
                  <c:v>173387.58478741097</c:v>
                </c:pt>
                <c:pt idx="299" formatCode="0">
                  <c:v>173622.45553561731</c:v>
                </c:pt>
                <c:pt idx="300" formatCode="0">
                  <c:v>173857.64443963871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2756352"/>
        <c:axId val="172131456"/>
      </c:lineChart>
      <c:catAx>
        <c:axId val="172756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72131456"/>
        <c:crosses val="autoZero"/>
        <c:auto val="1"/>
        <c:lblAlgn val="ctr"/>
        <c:lblOffset val="100"/>
        <c:tickLblSkip val="60"/>
        <c:tickMarkSkip val="12"/>
        <c:noMultiLvlLbl val="0"/>
      </c:catAx>
      <c:valAx>
        <c:axId val="172131456"/>
        <c:scaling>
          <c:orientation val="minMax"/>
          <c:min val="12000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727563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11"/>
          <c:order val="0"/>
          <c:tx>
            <c:strRef>
              <c:f>'2010 World Auto Prod Pared Down'!$B$17</c:f>
              <c:strCache>
                <c:ptCount val="1"/>
                <c:pt idx="0">
                  <c:v>China</c:v>
                </c:pt>
              </c:strCache>
            </c:strRef>
          </c:tx>
          <c:spPr>
            <a:solidFill>
              <a:srgbClr val="FF000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'2010 World Auto Prod Pared Down'!$C$2:$H$3</c:f>
              <c:strCache>
                <c:ptCount val="6"/>
                <c:pt idx="0">
                  <c:v>1961</c:v>
                </c:pt>
                <c:pt idx="1">
                  <c:v>1971</c:v>
                </c:pt>
                <c:pt idx="2">
                  <c:v>1981</c:v>
                </c:pt>
                <c:pt idx="3">
                  <c:v>1991</c:v>
                </c:pt>
                <c:pt idx="4">
                  <c:v>2001</c:v>
                </c:pt>
                <c:pt idx="5">
                  <c:v>2010</c:v>
                </c:pt>
              </c:strCache>
            </c:strRef>
          </c:cat>
          <c:val>
            <c:numRef>
              <c:f>'2010 World Auto Prod Pared Down'!$C$17:$H$17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81</c:v>
                </c:pt>
                <c:pt idx="4">
                  <c:v>704</c:v>
                </c:pt>
                <c:pt idx="5" formatCode="0">
                  <c:v>13897.083000000001</c:v>
                </c:pt>
              </c:numCache>
            </c:numRef>
          </c:val>
        </c:ser>
        <c:ser>
          <c:idx val="6"/>
          <c:order val="1"/>
          <c:tx>
            <c:strRef>
              <c:f>'2010 World Auto Prod Pared Down'!$B$12</c:f>
              <c:strCache>
                <c:ptCount val="1"/>
                <c:pt idx="0">
                  <c:v>Japan</c:v>
                </c:pt>
              </c:strCache>
            </c:strRef>
          </c:tx>
          <c:spPr>
            <a:solidFill>
              <a:srgbClr val="DBE791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'2010 World Auto Prod Pared Down'!$C$2:$H$3</c:f>
              <c:strCache>
                <c:ptCount val="6"/>
                <c:pt idx="0">
                  <c:v>1961</c:v>
                </c:pt>
                <c:pt idx="1">
                  <c:v>1971</c:v>
                </c:pt>
                <c:pt idx="2">
                  <c:v>1981</c:v>
                </c:pt>
                <c:pt idx="3">
                  <c:v>1991</c:v>
                </c:pt>
                <c:pt idx="4">
                  <c:v>2001</c:v>
                </c:pt>
                <c:pt idx="5">
                  <c:v>2010</c:v>
                </c:pt>
              </c:strCache>
            </c:strRef>
          </c:cat>
          <c:val>
            <c:numRef>
              <c:f>'2010 World Auto Prod Pared Down'!$C$12:$H$12</c:f>
              <c:numCache>
                <c:formatCode>General</c:formatCode>
                <c:ptCount val="6"/>
                <c:pt idx="0">
                  <c:v>250</c:v>
                </c:pt>
                <c:pt idx="1">
                  <c:v>3718</c:v>
                </c:pt>
                <c:pt idx="2">
                  <c:v>6974</c:v>
                </c:pt>
                <c:pt idx="3">
                  <c:v>9753</c:v>
                </c:pt>
                <c:pt idx="4">
                  <c:v>8118</c:v>
                </c:pt>
                <c:pt idx="5" formatCode="0">
                  <c:v>8310.3619999999992</c:v>
                </c:pt>
              </c:numCache>
            </c:numRef>
          </c:val>
        </c:ser>
        <c:ser>
          <c:idx val="1"/>
          <c:order val="2"/>
          <c:tx>
            <c:strRef>
              <c:f>'2010 World Auto Prod Pared Down'!$B$7</c:f>
              <c:strCache>
                <c:ptCount val="1"/>
                <c:pt idx="0">
                  <c:v>Germany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'2010 World Auto Prod Pared Down'!$C$2:$H$3</c:f>
              <c:strCache>
                <c:ptCount val="6"/>
                <c:pt idx="0">
                  <c:v>1961</c:v>
                </c:pt>
                <c:pt idx="1">
                  <c:v>1971</c:v>
                </c:pt>
                <c:pt idx="2">
                  <c:v>1981</c:v>
                </c:pt>
                <c:pt idx="3">
                  <c:v>1991</c:v>
                </c:pt>
                <c:pt idx="4">
                  <c:v>2001</c:v>
                </c:pt>
                <c:pt idx="5">
                  <c:v>2010</c:v>
                </c:pt>
              </c:strCache>
            </c:strRef>
          </c:cat>
          <c:val>
            <c:numRef>
              <c:f>'2010 World Auto Prod Pared Down'!$C$7:$H$7</c:f>
              <c:numCache>
                <c:formatCode>General</c:formatCode>
                <c:ptCount val="6"/>
                <c:pt idx="0">
                  <c:v>1802</c:v>
                </c:pt>
                <c:pt idx="1">
                  <c:v>3829</c:v>
                </c:pt>
                <c:pt idx="2">
                  <c:v>3758</c:v>
                </c:pt>
                <c:pt idx="3">
                  <c:v>4677</c:v>
                </c:pt>
                <c:pt idx="4">
                  <c:v>5301</c:v>
                </c:pt>
                <c:pt idx="5" formatCode="0">
                  <c:v>5552.4089999999997</c:v>
                </c:pt>
              </c:numCache>
            </c:numRef>
          </c:val>
        </c:ser>
        <c:ser>
          <c:idx val="12"/>
          <c:order val="3"/>
          <c:tx>
            <c:strRef>
              <c:f>'2010 World Auto Prod Pared Down'!$B$18</c:f>
              <c:strCache>
                <c:ptCount val="1"/>
                <c:pt idx="0">
                  <c:v>South Korea</c:v>
                </c:pt>
              </c:strCache>
            </c:strRef>
          </c:tx>
          <c:spPr>
            <a:solidFill>
              <a:srgbClr val="FFFF0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'2010 World Auto Prod Pared Down'!$C$2:$H$3</c:f>
              <c:strCache>
                <c:ptCount val="6"/>
                <c:pt idx="0">
                  <c:v>1961</c:v>
                </c:pt>
                <c:pt idx="1">
                  <c:v>1971</c:v>
                </c:pt>
                <c:pt idx="2">
                  <c:v>1981</c:v>
                </c:pt>
                <c:pt idx="3">
                  <c:v>1991</c:v>
                </c:pt>
                <c:pt idx="4">
                  <c:v>2001</c:v>
                </c:pt>
                <c:pt idx="5">
                  <c:v>2010</c:v>
                </c:pt>
              </c:strCache>
            </c:strRef>
          </c:cat>
          <c:val>
            <c:numRef>
              <c:f>'2010 World Auto Prod Pared Down'!$C$18:$H$18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69</c:v>
                </c:pt>
                <c:pt idx="3">
                  <c:v>1158</c:v>
                </c:pt>
                <c:pt idx="4">
                  <c:v>2471</c:v>
                </c:pt>
                <c:pt idx="5" formatCode="0">
                  <c:v>3866.2060000000001</c:v>
                </c:pt>
              </c:numCache>
            </c:numRef>
          </c:val>
        </c:ser>
        <c:ser>
          <c:idx val="10"/>
          <c:order val="4"/>
          <c:tx>
            <c:strRef>
              <c:f>'2010 World Auto Prod Pared Down'!$B$16</c:f>
              <c:strCache>
                <c:ptCount val="1"/>
                <c:pt idx="0">
                  <c:v>India</c:v>
                </c:pt>
              </c:strCache>
            </c:strRef>
          </c:tx>
          <c:spPr>
            <a:solidFill>
              <a:srgbClr val="7C609E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'2010 World Auto Prod Pared Down'!$C$2:$H$3</c:f>
              <c:strCache>
                <c:ptCount val="6"/>
                <c:pt idx="0">
                  <c:v>1961</c:v>
                </c:pt>
                <c:pt idx="1">
                  <c:v>1971</c:v>
                </c:pt>
                <c:pt idx="2">
                  <c:v>1981</c:v>
                </c:pt>
                <c:pt idx="3">
                  <c:v>1991</c:v>
                </c:pt>
                <c:pt idx="4">
                  <c:v>2001</c:v>
                </c:pt>
                <c:pt idx="5">
                  <c:v>2010</c:v>
                </c:pt>
              </c:strCache>
            </c:strRef>
          </c:cat>
          <c:val>
            <c:numRef>
              <c:f>'2010 World Auto Prod Pared Down'!$C$16:$H$16</c:f>
              <c:numCache>
                <c:formatCode>General</c:formatCode>
                <c:ptCount val="6"/>
                <c:pt idx="0">
                  <c:v>22</c:v>
                </c:pt>
                <c:pt idx="1">
                  <c:v>42</c:v>
                </c:pt>
                <c:pt idx="2">
                  <c:v>42</c:v>
                </c:pt>
                <c:pt idx="3">
                  <c:v>179</c:v>
                </c:pt>
                <c:pt idx="4">
                  <c:v>548</c:v>
                </c:pt>
                <c:pt idx="5" formatCode="0">
                  <c:v>2831.5419999999999</c:v>
                </c:pt>
              </c:numCache>
            </c:numRef>
          </c:val>
        </c:ser>
        <c:ser>
          <c:idx val="0"/>
          <c:order val="5"/>
          <c:tx>
            <c:strRef>
              <c:f>'2010 World Auto Prod Pared Down'!$B$6</c:f>
              <c:strCache>
                <c:ptCount val="1"/>
                <c:pt idx="0">
                  <c:v>United States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'2010 World Auto Prod Pared Down'!$C$2:$H$3</c:f>
              <c:strCache>
                <c:ptCount val="6"/>
                <c:pt idx="0">
                  <c:v>1961</c:v>
                </c:pt>
                <c:pt idx="1">
                  <c:v>1971</c:v>
                </c:pt>
                <c:pt idx="2">
                  <c:v>1981</c:v>
                </c:pt>
                <c:pt idx="3">
                  <c:v>1991</c:v>
                </c:pt>
                <c:pt idx="4">
                  <c:v>2001</c:v>
                </c:pt>
                <c:pt idx="5">
                  <c:v>2010</c:v>
                </c:pt>
              </c:strCache>
            </c:strRef>
          </c:cat>
          <c:val>
            <c:numRef>
              <c:f>'2010 World Auto Prod Pared Down'!$C$6:$H$6</c:f>
              <c:numCache>
                <c:formatCode>General</c:formatCode>
                <c:ptCount val="6"/>
                <c:pt idx="0">
                  <c:v>5522</c:v>
                </c:pt>
                <c:pt idx="1">
                  <c:v>8584</c:v>
                </c:pt>
                <c:pt idx="2">
                  <c:v>6253</c:v>
                </c:pt>
                <c:pt idx="3">
                  <c:v>5440</c:v>
                </c:pt>
                <c:pt idx="4">
                  <c:v>4879</c:v>
                </c:pt>
                <c:pt idx="5" formatCode="0">
                  <c:v>2731.105</c:v>
                </c:pt>
              </c:numCache>
            </c:numRef>
          </c:val>
        </c:ser>
        <c:ser>
          <c:idx val="8"/>
          <c:order val="6"/>
          <c:tx>
            <c:strRef>
              <c:f>'2010 World Auto Prod Pared Down'!$B$14</c:f>
              <c:strCache>
                <c:ptCount val="1"/>
                <c:pt idx="0">
                  <c:v>Brazil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invertIfNegative val="0"/>
          <c:cat>
            <c:strRef>
              <c:f>'2010 World Auto Prod Pared Down'!$C$2:$H$3</c:f>
              <c:strCache>
                <c:ptCount val="6"/>
                <c:pt idx="0">
                  <c:v>1961</c:v>
                </c:pt>
                <c:pt idx="1">
                  <c:v>1971</c:v>
                </c:pt>
                <c:pt idx="2">
                  <c:v>1981</c:v>
                </c:pt>
                <c:pt idx="3">
                  <c:v>1991</c:v>
                </c:pt>
                <c:pt idx="4">
                  <c:v>2001</c:v>
                </c:pt>
                <c:pt idx="5">
                  <c:v>2010</c:v>
                </c:pt>
              </c:strCache>
            </c:strRef>
          </c:cat>
          <c:val>
            <c:numRef>
              <c:f>'2010 World Auto Prod Pared Down'!$C$14:$H$14</c:f>
              <c:numCache>
                <c:formatCode>General</c:formatCode>
                <c:ptCount val="6"/>
                <c:pt idx="0">
                  <c:v>98</c:v>
                </c:pt>
                <c:pt idx="1">
                  <c:v>342</c:v>
                </c:pt>
                <c:pt idx="2">
                  <c:v>406</c:v>
                </c:pt>
                <c:pt idx="3">
                  <c:v>705</c:v>
                </c:pt>
                <c:pt idx="4">
                  <c:v>1482</c:v>
                </c:pt>
                <c:pt idx="5" formatCode="0">
                  <c:v>2584.69</c:v>
                </c:pt>
              </c:numCache>
            </c:numRef>
          </c:val>
        </c:ser>
        <c:ser>
          <c:idx val="3"/>
          <c:order val="7"/>
          <c:tx>
            <c:strRef>
              <c:f>'2010 World Auto Prod Pared Down'!$B$9</c:f>
              <c:strCache>
                <c:ptCount val="1"/>
                <c:pt idx="0">
                  <c:v>France</c:v>
                </c:pt>
              </c:strCache>
            </c:strRef>
          </c:tx>
          <c:spPr>
            <a:solidFill>
              <a:srgbClr val="990033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'2010 World Auto Prod Pared Down'!$C$2:$H$3</c:f>
              <c:strCache>
                <c:ptCount val="6"/>
                <c:pt idx="0">
                  <c:v>1961</c:v>
                </c:pt>
                <c:pt idx="1">
                  <c:v>1971</c:v>
                </c:pt>
                <c:pt idx="2">
                  <c:v>1981</c:v>
                </c:pt>
                <c:pt idx="3">
                  <c:v>1991</c:v>
                </c:pt>
                <c:pt idx="4">
                  <c:v>2001</c:v>
                </c:pt>
                <c:pt idx="5">
                  <c:v>2010</c:v>
                </c:pt>
              </c:strCache>
            </c:strRef>
          </c:cat>
          <c:val>
            <c:numRef>
              <c:f>'2010 World Auto Prod Pared Down'!$C$9:$H$9</c:f>
              <c:numCache>
                <c:formatCode>General</c:formatCode>
                <c:ptCount val="6"/>
                <c:pt idx="0">
                  <c:v>988</c:v>
                </c:pt>
                <c:pt idx="1">
                  <c:v>2694</c:v>
                </c:pt>
                <c:pt idx="2">
                  <c:v>2612</c:v>
                </c:pt>
                <c:pt idx="3">
                  <c:v>3188</c:v>
                </c:pt>
                <c:pt idx="4">
                  <c:v>3182</c:v>
                </c:pt>
                <c:pt idx="5" formatCode="0">
                  <c:v>1924.171</c:v>
                </c:pt>
              </c:numCache>
            </c:numRef>
          </c:val>
        </c:ser>
        <c:ser>
          <c:idx val="9"/>
          <c:order val="8"/>
          <c:tx>
            <c:strRef>
              <c:f>'2010 World Auto Prod Pared Down'!$B$15</c:f>
              <c:strCache>
                <c:ptCount val="1"/>
                <c:pt idx="0">
                  <c:v>Spain</c:v>
                </c:pt>
              </c:strCache>
            </c:strRef>
          </c:tx>
          <c:spPr>
            <a:solidFill>
              <a:srgbClr val="996633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'2010 World Auto Prod Pared Down'!$C$2:$H$3</c:f>
              <c:strCache>
                <c:ptCount val="6"/>
                <c:pt idx="0">
                  <c:v>1961</c:v>
                </c:pt>
                <c:pt idx="1">
                  <c:v>1971</c:v>
                </c:pt>
                <c:pt idx="2">
                  <c:v>1981</c:v>
                </c:pt>
                <c:pt idx="3">
                  <c:v>1991</c:v>
                </c:pt>
                <c:pt idx="4">
                  <c:v>2001</c:v>
                </c:pt>
                <c:pt idx="5">
                  <c:v>2010</c:v>
                </c:pt>
              </c:strCache>
            </c:strRef>
          </c:cat>
          <c:val>
            <c:numRef>
              <c:f>'2010 World Auto Prod Pared Down'!$C$15:$H$15</c:f>
              <c:numCache>
                <c:formatCode>General</c:formatCode>
                <c:ptCount val="6"/>
                <c:pt idx="0">
                  <c:v>55</c:v>
                </c:pt>
                <c:pt idx="1">
                  <c:v>453</c:v>
                </c:pt>
                <c:pt idx="2">
                  <c:v>855</c:v>
                </c:pt>
                <c:pt idx="3">
                  <c:v>1943</c:v>
                </c:pt>
                <c:pt idx="4">
                  <c:v>2211</c:v>
                </c:pt>
                <c:pt idx="5" formatCode="0">
                  <c:v>1913.5129999999999</c:v>
                </c:pt>
              </c:numCache>
            </c:numRef>
          </c:val>
        </c:ser>
        <c:ser>
          <c:idx val="2"/>
          <c:order val="9"/>
          <c:tx>
            <c:strRef>
              <c:f>'2010 World Auto Prod Pared Down'!$B$8</c:f>
              <c:strCache>
                <c:ptCount val="1"/>
                <c:pt idx="0">
                  <c:v>United Kingdom</c:v>
                </c:pt>
              </c:strCache>
            </c:strRef>
          </c:tx>
          <c:spPr>
            <a:solidFill>
              <a:srgbClr val="00B05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'2010 World Auto Prod Pared Down'!$C$2:$H$3</c:f>
              <c:strCache>
                <c:ptCount val="6"/>
                <c:pt idx="0">
                  <c:v>1961</c:v>
                </c:pt>
                <c:pt idx="1">
                  <c:v>1971</c:v>
                </c:pt>
                <c:pt idx="2">
                  <c:v>1981</c:v>
                </c:pt>
                <c:pt idx="3">
                  <c:v>1991</c:v>
                </c:pt>
                <c:pt idx="4">
                  <c:v>2001</c:v>
                </c:pt>
                <c:pt idx="5">
                  <c:v>2010</c:v>
                </c:pt>
              </c:strCache>
            </c:strRef>
          </c:cat>
          <c:val>
            <c:numRef>
              <c:f>'2010 World Auto Prod Pared Down'!$C$8:$H$8</c:f>
              <c:numCache>
                <c:formatCode>General</c:formatCode>
                <c:ptCount val="6"/>
                <c:pt idx="0">
                  <c:v>1004</c:v>
                </c:pt>
                <c:pt idx="1">
                  <c:v>1742</c:v>
                </c:pt>
                <c:pt idx="2">
                  <c:v>955</c:v>
                </c:pt>
                <c:pt idx="3">
                  <c:v>1237</c:v>
                </c:pt>
                <c:pt idx="4">
                  <c:v>1492</c:v>
                </c:pt>
                <c:pt idx="5" formatCode="0">
                  <c:v>1270.444</c:v>
                </c:pt>
              </c:numCache>
            </c:numRef>
          </c:val>
        </c:ser>
        <c:ser>
          <c:idx val="5"/>
          <c:order val="10"/>
          <c:tx>
            <c:strRef>
              <c:f>'2010 World Auto Prod Pared Down'!$B$11</c:f>
              <c:strCache>
                <c:ptCount val="1"/>
                <c:pt idx="0">
                  <c:v>Canada</c:v>
                </c:pt>
              </c:strCache>
            </c:strRef>
          </c:tx>
          <c:spPr>
            <a:solidFill>
              <a:srgbClr val="007E00"/>
            </a:solidFill>
            <a:ln>
              <a:solidFill>
                <a:prstClr val="black"/>
              </a:solidFill>
            </a:ln>
          </c:spPr>
          <c:invertIfNegative val="0"/>
          <c:dPt>
            <c:idx val="5"/>
            <c:invertIfNegative val="0"/>
            <c:bubble3D val="0"/>
            <c:spPr>
              <a:solidFill>
                <a:srgbClr val="007437"/>
              </a:solidFill>
              <a:ln>
                <a:solidFill>
                  <a:prstClr val="black"/>
                </a:solidFill>
              </a:ln>
            </c:spPr>
          </c:dPt>
          <c:cat>
            <c:strRef>
              <c:f>'2010 World Auto Prod Pared Down'!$C$2:$H$3</c:f>
              <c:strCache>
                <c:ptCount val="6"/>
                <c:pt idx="0">
                  <c:v>1961</c:v>
                </c:pt>
                <c:pt idx="1">
                  <c:v>1971</c:v>
                </c:pt>
                <c:pt idx="2">
                  <c:v>1981</c:v>
                </c:pt>
                <c:pt idx="3">
                  <c:v>1991</c:v>
                </c:pt>
                <c:pt idx="4">
                  <c:v>2001</c:v>
                </c:pt>
                <c:pt idx="5">
                  <c:v>2010</c:v>
                </c:pt>
              </c:strCache>
            </c:strRef>
          </c:cat>
          <c:val>
            <c:numRef>
              <c:f>'2010 World Auto Prod Pared Down'!$C$11:$H$11</c:f>
              <c:numCache>
                <c:formatCode>General</c:formatCode>
                <c:ptCount val="6"/>
                <c:pt idx="0">
                  <c:v>328</c:v>
                </c:pt>
                <c:pt idx="1">
                  <c:v>1083</c:v>
                </c:pt>
                <c:pt idx="2">
                  <c:v>803</c:v>
                </c:pt>
                <c:pt idx="3">
                  <c:v>1060</c:v>
                </c:pt>
                <c:pt idx="4">
                  <c:v>1275</c:v>
                </c:pt>
                <c:pt idx="5" formatCode="0">
                  <c:v>967.077</c:v>
                </c:pt>
              </c:numCache>
            </c:numRef>
          </c:val>
        </c:ser>
        <c:ser>
          <c:idx val="4"/>
          <c:order val="11"/>
          <c:tx>
            <c:strRef>
              <c:f>'2010 World Auto Prod Pared Down'!$B$10</c:f>
              <c:strCache>
                <c:ptCount val="1"/>
                <c:pt idx="0">
                  <c:v>Italy</c:v>
                </c:pt>
              </c:strCache>
            </c:strRef>
          </c:tx>
          <c:spPr>
            <a:solidFill>
              <a:srgbClr val="9DB9DB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'2010 World Auto Prod Pared Down'!$C$2:$H$3</c:f>
              <c:strCache>
                <c:ptCount val="6"/>
                <c:pt idx="0">
                  <c:v>1961</c:v>
                </c:pt>
                <c:pt idx="1">
                  <c:v>1971</c:v>
                </c:pt>
                <c:pt idx="2">
                  <c:v>1981</c:v>
                </c:pt>
                <c:pt idx="3">
                  <c:v>1991</c:v>
                </c:pt>
                <c:pt idx="4">
                  <c:v>2001</c:v>
                </c:pt>
                <c:pt idx="5">
                  <c:v>2010</c:v>
                </c:pt>
              </c:strCache>
            </c:strRef>
          </c:cat>
          <c:val>
            <c:numRef>
              <c:f>'2010 World Auto Prod Pared Down'!$C$10:$H$10</c:f>
              <c:numCache>
                <c:formatCode>General</c:formatCode>
                <c:ptCount val="6"/>
                <c:pt idx="0">
                  <c:v>694</c:v>
                </c:pt>
                <c:pt idx="1">
                  <c:v>1701</c:v>
                </c:pt>
                <c:pt idx="2">
                  <c:v>1257</c:v>
                </c:pt>
                <c:pt idx="3">
                  <c:v>1633</c:v>
                </c:pt>
                <c:pt idx="4">
                  <c:v>1272</c:v>
                </c:pt>
                <c:pt idx="5" formatCode="0">
                  <c:v>573.16899999999998</c:v>
                </c:pt>
              </c:numCache>
            </c:numRef>
          </c:val>
        </c:ser>
        <c:ser>
          <c:idx val="7"/>
          <c:order val="12"/>
          <c:tx>
            <c:strRef>
              <c:f>'2010 World Auto Prod Pared Down'!$B$13</c:f>
              <c:strCache>
                <c:ptCount val="1"/>
                <c:pt idx="0">
                  <c:v>Russia</c:v>
                </c:pt>
              </c:strCache>
            </c:strRef>
          </c:tx>
          <c:spPr>
            <a:solidFill>
              <a:srgbClr val="4D4D4D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'2010 World Auto Prod Pared Down'!$C$2:$H$3</c:f>
              <c:strCache>
                <c:ptCount val="6"/>
                <c:pt idx="0">
                  <c:v>1961</c:v>
                </c:pt>
                <c:pt idx="1">
                  <c:v>1971</c:v>
                </c:pt>
                <c:pt idx="2">
                  <c:v>1981</c:v>
                </c:pt>
                <c:pt idx="3">
                  <c:v>1991</c:v>
                </c:pt>
                <c:pt idx="4">
                  <c:v>2001</c:v>
                </c:pt>
                <c:pt idx="5">
                  <c:v>2010</c:v>
                </c:pt>
              </c:strCache>
            </c:strRef>
          </c:cat>
          <c:val>
            <c:numRef>
              <c:f>'2010 World Auto Prod Pared Down'!$C$13:$H$13</c:f>
              <c:numCache>
                <c:formatCode>General</c:formatCode>
                <c:ptCount val="6"/>
                <c:pt idx="0">
                  <c:v>149</c:v>
                </c:pt>
                <c:pt idx="1">
                  <c:v>518</c:v>
                </c:pt>
                <c:pt idx="2">
                  <c:v>1324</c:v>
                </c:pt>
                <c:pt idx="3">
                  <c:v>1308</c:v>
                </c:pt>
                <c:pt idx="4">
                  <c:v>1022</c:v>
                </c:pt>
                <c:pt idx="5" formatCode="0">
                  <c:v>1208.3620000000001</c:v>
                </c:pt>
              </c:numCache>
            </c:numRef>
          </c:val>
        </c:ser>
        <c:ser>
          <c:idx val="13"/>
          <c:order val="13"/>
          <c:tx>
            <c:strRef>
              <c:f>'2010 World Auto Prod Pared Down'!$B$19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F5F5F5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'2010 World Auto Prod Pared Down'!$C$2:$H$3</c:f>
              <c:strCache>
                <c:ptCount val="6"/>
                <c:pt idx="0">
                  <c:v>1961</c:v>
                </c:pt>
                <c:pt idx="1">
                  <c:v>1971</c:v>
                </c:pt>
                <c:pt idx="2">
                  <c:v>1981</c:v>
                </c:pt>
                <c:pt idx="3">
                  <c:v>1991</c:v>
                </c:pt>
                <c:pt idx="4">
                  <c:v>2001</c:v>
                </c:pt>
                <c:pt idx="5">
                  <c:v>2010</c:v>
                </c:pt>
              </c:strCache>
            </c:strRef>
          </c:cat>
          <c:val>
            <c:numRef>
              <c:f>'2010 World Auto Prod Pared Down'!$C$19:$H$19</c:f>
              <c:numCache>
                <c:formatCode>General</c:formatCode>
                <c:ptCount val="6"/>
                <c:pt idx="0">
                  <c:v>479</c:v>
                </c:pt>
                <c:pt idx="1">
                  <c:v>1747</c:v>
                </c:pt>
                <c:pt idx="2">
                  <c:v>2099</c:v>
                </c:pt>
                <c:pt idx="3">
                  <c:v>2926</c:v>
                </c:pt>
                <c:pt idx="4">
                  <c:v>6187</c:v>
                </c:pt>
                <c:pt idx="5" formatCode="0">
                  <c:v>10711.57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7"/>
        <c:overlap val="100"/>
        <c:axId val="172432768"/>
        <c:axId val="172442752"/>
      </c:barChart>
      <c:catAx>
        <c:axId val="172432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2442752"/>
        <c:crosses val="autoZero"/>
        <c:auto val="1"/>
        <c:lblAlgn val="ctr"/>
        <c:lblOffset val="100"/>
        <c:noMultiLvlLbl val="0"/>
      </c:catAx>
      <c:valAx>
        <c:axId val="172442752"/>
        <c:scaling>
          <c:orientation val="minMax"/>
          <c:max val="6000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crossAx val="172432768"/>
        <c:crosses val="autoZero"/>
        <c:crossBetween val="between"/>
      </c:valAx>
      <c:spPr>
        <a:ln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3034667541557303E-2"/>
          <c:y val="7.7777777777777779E-2"/>
          <c:w val="0.92955216535433072"/>
          <c:h val="0.862080344123651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4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6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7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8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9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cat>
            <c:strRef>
              <c:f>'BLS Data Series Raw Data'!$FV$5:$FV$55</c:f>
              <c:strCache>
                <c:ptCount val="51"/>
                <c:pt idx="15">
                  <c:v>Maine</c:v>
                </c:pt>
                <c:pt idx="16">
                  <c:v>Kansas</c:v>
                </c:pt>
                <c:pt idx="17">
                  <c:v>Kentucky</c:v>
                </c:pt>
                <c:pt idx="18">
                  <c:v>Vermont</c:v>
                </c:pt>
                <c:pt idx="19">
                  <c:v>Georgia</c:v>
                </c:pt>
                <c:pt idx="20">
                  <c:v>New Hampshire</c:v>
                </c:pt>
                <c:pt idx="21">
                  <c:v>Arkansas</c:v>
                </c:pt>
                <c:pt idx="22">
                  <c:v>Iowa</c:v>
                </c:pt>
                <c:pt idx="23">
                  <c:v>West Virginia</c:v>
                </c:pt>
                <c:pt idx="24">
                  <c:v>Oregon</c:v>
                </c:pt>
                <c:pt idx="25">
                  <c:v>South Dakota</c:v>
                </c:pt>
                <c:pt idx="26">
                  <c:v>Louisiana</c:v>
                </c:pt>
                <c:pt idx="27">
                  <c:v>Montana</c:v>
                </c:pt>
                <c:pt idx="28">
                  <c:v>Minnesota</c:v>
                </c:pt>
                <c:pt idx="29">
                  <c:v>Alaska</c:v>
                </c:pt>
                <c:pt idx="30">
                  <c:v>Wyoming</c:v>
                </c:pt>
                <c:pt idx="31">
                  <c:v>Nebraska</c:v>
                </c:pt>
                <c:pt idx="32">
                  <c:v>California</c:v>
                </c:pt>
                <c:pt idx="33">
                  <c:v>North Carolina</c:v>
                </c:pt>
                <c:pt idx="34">
                  <c:v>Hawaii</c:v>
                </c:pt>
                <c:pt idx="35">
                  <c:v>Idaho</c:v>
                </c:pt>
                <c:pt idx="36">
                  <c:v>New Mexico</c:v>
                </c:pt>
                <c:pt idx="37">
                  <c:v>Pennsylvania</c:v>
                </c:pt>
                <c:pt idx="38">
                  <c:v>North Dakota</c:v>
                </c:pt>
                <c:pt idx="39">
                  <c:v>D C </c:v>
                </c:pt>
                <c:pt idx="40">
                  <c:v>Nevada</c:v>
                </c:pt>
                <c:pt idx="41">
                  <c:v>Oklahoma</c:v>
                </c:pt>
                <c:pt idx="42">
                  <c:v>Colorado</c:v>
                </c:pt>
                <c:pt idx="43">
                  <c:v>Maryland</c:v>
                </c:pt>
                <c:pt idx="44">
                  <c:v>Utah</c:v>
                </c:pt>
                <c:pt idx="45">
                  <c:v>Washington</c:v>
                </c:pt>
                <c:pt idx="46">
                  <c:v>Arizona</c:v>
                </c:pt>
                <c:pt idx="47">
                  <c:v>New York</c:v>
                </c:pt>
                <c:pt idx="48">
                  <c:v>Virginia</c:v>
                </c:pt>
                <c:pt idx="49">
                  <c:v>Florida</c:v>
                </c:pt>
                <c:pt idx="50">
                  <c:v>Texas</c:v>
                </c:pt>
              </c:strCache>
            </c:strRef>
          </c:cat>
          <c:val>
            <c:numRef>
              <c:f>'BLS Data Series Raw Data'!$FW$5:$FW$55</c:f>
              <c:numCache>
                <c:formatCode>#0.0</c:formatCode>
                <c:ptCount val="51"/>
                <c:pt idx="0">
                  <c:v>-644.80000000000018</c:v>
                </c:pt>
                <c:pt idx="1">
                  <c:v>-462.5</c:v>
                </c:pt>
                <c:pt idx="2">
                  <c:v>-309.5</c:v>
                </c:pt>
                <c:pt idx="3">
                  <c:v>-122.90000000000009</c:v>
                </c:pt>
                <c:pt idx="4">
                  <c:v>-101.90000000000009</c:v>
                </c:pt>
                <c:pt idx="5">
                  <c:v>-75.099999999999909</c:v>
                </c:pt>
                <c:pt idx="6">
                  <c:v>-69.5</c:v>
                </c:pt>
                <c:pt idx="7">
                  <c:v>-58</c:v>
                </c:pt>
                <c:pt idx="8">
                  <c:v>-51.099999999999909</c:v>
                </c:pt>
                <c:pt idx="9">
                  <c:v>-43.599999999999909</c:v>
                </c:pt>
                <c:pt idx="10">
                  <c:v>-29</c:v>
                </c:pt>
                <c:pt idx="11">
                  <c:v>-16.199999999999818</c:v>
                </c:pt>
                <c:pt idx="12">
                  <c:v>-14.100000000000023</c:v>
                </c:pt>
                <c:pt idx="13">
                  <c:v>-5.9000000000000909</c:v>
                </c:pt>
                <c:pt idx="14">
                  <c:v>-2.8000000000000114</c:v>
                </c:pt>
                <c:pt idx="15">
                  <c:v>-0.70000000000004547</c:v>
                </c:pt>
                <c:pt idx="16">
                  <c:v>7.7000000000000455</c:v>
                </c:pt>
                <c:pt idx="17">
                  <c:v>8.7000000000000455</c:v>
                </c:pt>
                <c:pt idx="18">
                  <c:v>8.7000000000000455</c:v>
                </c:pt>
                <c:pt idx="19">
                  <c:v>10.5</c:v>
                </c:pt>
                <c:pt idx="20">
                  <c:v>14.399999999999977</c:v>
                </c:pt>
                <c:pt idx="21">
                  <c:v>15.700000000000045</c:v>
                </c:pt>
                <c:pt idx="22">
                  <c:v>18.399999999999864</c:v>
                </c:pt>
                <c:pt idx="23">
                  <c:v>27.399999999999977</c:v>
                </c:pt>
                <c:pt idx="24">
                  <c:v>28.099999999999909</c:v>
                </c:pt>
                <c:pt idx="25">
                  <c:v>33.300000000000011</c:v>
                </c:pt>
                <c:pt idx="26">
                  <c:v>43.200000000000045</c:v>
                </c:pt>
                <c:pt idx="27">
                  <c:v>44</c:v>
                </c:pt>
                <c:pt idx="28">
                  <c:v>46.700000000000273</c:v>
                </c:pt>
                <c:pt idx="29">
                  <c:v>48.400000000000034</c:v>
                </c:pt>
                <c:pt idx="30">
                  <c:v>50.300000000000011</c:v>
                </c:pt>
                <c:pt idx="31">
                  <c:v>51.800000000000068</c:v>
                </c:pt>
                <c:pt idx="32">
                  <c:v>52.100000000000364</c:v>
                </c:pt>
                <c:pt idx="33">
                  <c:v>54.099999999999909</c:v>
                </c:pt>
                <c:pt idx="34">
                  <c:v>55.700000000000045</c:v>
                </c:pt>
                <c:pt idx="35">
                  <c:v>68</c:v>
                </c:pt>
                <c:pt idx="36">
                  <c:v>71</c:v>
                </c:pt>
                <c:pt idx="37">
                  <c:v>81.400000000000546</c:v>
                </c:pt>
                <c:pt idx="38">
                  <c:v>89.599999999999966</c:v>
                </c:pt>
                <c:pt idx="39">
                  <c:v>94.200000000000045</c:v>
                </c:pt>
                <c:pt idx="40">
                  <c:v>127.09999999999991</c:v>
                </c:pt>
                <c:pt idx="41">
                  <c:v>127.20000000000005</c:v>
                </c:pt>
                <c:pt idx="42">
                  <c:v>130</c:v>
                </c:pt>
                <c:pt idx="43">
                  <c:v>150.70000000000027</c:v>
                </c:pt>
                <c:pt idx="44">
                  <c:v>168.39999999999986</c:v>
                </c:pt>
                <c:pt idx="45">
                  <c:v>180.80000000000018</c:v>
                </c:pt>
                <c:pt idx="46">
                  <c:v>243.19999999999982</c:v>
                </c:pt>
                <c:pt idx="47">
                  <c:v>256.10000000000036</c:v>
                </c:pt>
                <c:pt idx="48">
                  <c:v>264.79999999999973</c:v>
                </c:pt>
                <c:pt idx="49">
                  <c:v>404.80000000000018</c:v>
                </c:pt>
                <c:pt idx="50">
                  <c:v>1488.7999999999993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7"/>
        <c:axId val="174128128"/>
        <c:axId val="172159744"/>
      </c:barChart>
      <c:catAx>
        <c:axId val="174128128"/>
        <c:scaling>
          <c:orientation val="minMax"/>
        </c:scaling>
        <c:delete val="0"/>
        <c:axPos val="l"/>
        <c:majorTickMark val="out"/>
        <c:minorTickMark val="none"/>
        <c:tickLblPos val="nextTo"/>
        <c:crossAx val="172159744"/>
        <c:crosses val="autoZero"/>
        <c:auto val="1"/>
        <c:lblAlgn val="ctr"/>
        <c:lblOffset val="100"/>
        <c:noMultiLvlLbl val="0"/>
      </c:catAx>
      <c:valAx>
        <c:axId val="172159744"/>
        <c:scaling>
          <c:orientation val="minMax"/>
          <c:max val="1500"/>
          <c:min val="-750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74128128"/>
        <c:crosses val="autoZero"/>
        <c:crossBetween val="between"/>
        <c:majorUnit val="375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0.78333</cdr:x>
      <cdr:y>0.86667</cdr:y>
    </cdr:from>
    <cdr:to>
      <cdr:x>0.88333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162800" y="619595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0.65833</cdr:x>
      <cdr:y>0.87846</cdr:y>
    </cdr:from>
    <cdr:to>
      <cdr:x>0.96667</cdr:x>
      <cdr:y>0.9407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019800" y="6024502"/>
          <a:ext cx="2819400" cy="4267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dirty="0" smtClean="0"/>
            <a:t>Thousands of Jobs </a:t>
          </a:r>
          <a:endParaRPr lang="en-US" sz="1800" b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A2052-ADCE-4385-B5F7-E83F34E19430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1770-0F99-415F-B186-347B00F4B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032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A2052-ADCE-4385-B5F7-E83F34E19430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1770-0F99-415F-B186-347B00F4B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171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A2052-ADCE-4385-B5F7-E83F34E19430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1770-0F99-415F-B186-347B00F4B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113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A2052-ADCE-4385-B5F7-E83F34E19430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1770-0F99-415F-B186-347B00F4B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733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A2052-ADCE-4385-B5F7-E83F34E19430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1770-0F99-415F-B186-347B00F4B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29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A2052-ADCE-4385-B5F7-E83F34E19430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1770-0F99-415F-B186-347B00F4B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812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A2052-ADCE-4385-B5F7-E83F34E19430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1770-0F99-415F-B186-347B00F4B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862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A2052-ADCE-4385-B5F7-E83F34E19430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1770-0F99-415F-B186-347B00F4B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97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A2052-ADCE-4385-B5F7-E83F34E19430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1770-0F99-415F-B186-347B00F4B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704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A2052-ADCE-4385-B5F7-E83F34E19430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1770-0F99-415F-B186-347B00F4B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167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A2052-ADCE-4385-B5F7-E83F34E19430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1770-0F99-415F-B186-347B00F4B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248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A2052-ADCE-4385-B5F7-E83F34E19430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D1770-0F99-415F-B186-347B00F4B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709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Valuing Higher Education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315200" cy="1752600"/>
          </a:xfrm>
        </p:spPr>
        <p:txBody>
          <a:bodyPr>
            <a:normAutofit lnSpcReduction="10000"/>
          </a:bodyPr>
          <a:lstStyle/>
          <a:p>
            <a:pPr algn="r"/>
            <a:endParaRPr lang="en-US" b="1" dirty="0" smtClean="0"/>
          </a:p>
          <a:p>
            <a:pPr algn="r"/>
            <a:endParaRPr lang="en-US" b="1" dirty="0" smtClean="0"/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	Dr. Albert W. Niemi, Jr. 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	Dean, Cox School of Business </a:t>
            </a: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845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24963"/>
              </p:ext>
            </p:extLst>
          </p:nvPr>
        </p:nvGraphicFramePr>
        <p:xfrm>
          <a:off x="2667000" y="152400"/>
          <a:ext cx="3657600" cy="6609271"/>
        </p:xfrm>
        <a:graphic>
          <a:graphicData uri="http://schemas.openxmlformats.org/drawingml/2006/table">
            <a:tbl>
              <a:tblPr firstRow="1" firstCol="1" bandRow="1"/>
              <a:tblGrid>
                <a:gridCol w="2084586"/>
                <a:gridCol w="1573014"/>
              </a:tblGrid>
              <a:tr h="16164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Table 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64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OECD Ranking for Mathematics, 2009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64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6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Country/Region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Score 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     China (Shanghai)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600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     Singapore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562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     Hong Kong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555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     South Korea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546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     China (Taipei)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543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6.     Finland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541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7.     Lichenstein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536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8.     Switzerland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534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9.     Japan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529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10.   Canada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527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11.   Netherlands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526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12.   China (Macao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525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13.   New Zealand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519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14.   Belgium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515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15.   Australia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514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16.   Germany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513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17.   Estonia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512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18.   Iceland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507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19.   Denmark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503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20.   Slovenia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501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31.   United States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487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Global Average 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496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269807" y="156475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036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303305"/>
              </p:ext>
            </p:extLst>
          </p:nvPr>
        </p:nvGraphicFramePr>
        <p:xfrm>
          <a:off x="2590801" y="304800"/>
          <a:ext cx="3886199" cy="6363907"/>
        </p:xfrm>
        <a:graphic>
          <a:graphicData uri="http://schemas.openxmlformats.org/drawingml/2006/table">
            <a:tbl>
              <a:tblPr firstRow="1" firstCol="1" bandRow="1"/>
              <a:tblGrid>
                <a:gridCol w="2091379"/>
                <a:gridCol w="1794820"/>
              </a:tblGrid>
              <a:tr h="16164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Table 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64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OECD Ranking for Science, 2009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6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Country/Region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Score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       China Shanghai)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575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       Finland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554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       Hong Kong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549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       Singapore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542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       Japan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539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6.       South Korea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538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7.       New Zealand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532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8.       Canada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529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9.       Estonia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528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10.     Australia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527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11.     Netherlands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522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12.     China (Taipei)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520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12.     Lichenstein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520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12.     Germany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520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15.     Switzerland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517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16.     United Kingdom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514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17.     Slovenia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512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18.     China (Macao)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511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19.     Poland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508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19.     Ireland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508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23.     United States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502 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Global Average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501 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39" marR="35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5852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204121"/>
              </p:ext>
            </p:extLst>
          </p:nvPr>
        </p:nvGraphicFramePr>
        <p:xfrm>
          <a:off x="2819400" y="685800"/>
          <a:ext cx="3631078" cy="5382451"/>
        </p:xfrm>
        <a:graphic>
          <a:graphicData uri="http://schemas.openxmlformats.org/drawingml/2006/table">
            <a:tbl>
              <a:tblPr firstRow="1" firstCol="1" bandRow="1"/>
              <a:tblGrid>
                <a:gridCol w="1600200"/>
                <a:gridCol w="1005326"/>
                <a:gridCol w="1025552"/>
              </a:tblGrid>
              <a:tr h="215522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Table 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1044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Percentage of Workforce with a College Degree, 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1990 and 2000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5522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5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Country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1990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sng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2000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5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5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United States 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23%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28%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5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5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Australia 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5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Canada 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5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Finland 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5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France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5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Germany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5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Italy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5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Japan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5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South Korea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--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5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Spain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5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Sweden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5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United Kingdom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522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5522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Source:  </a:t>
                      </a:r>
                      <a:r>
                        <a:rPr lang="en-US" sz="1400" b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Statistical Abstract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53" marR="4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4068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6890366"/>
              </p:ext>
            </p:extLst>
          </p:nvPr>
        </p:nvGraphicFramePr>
        <p:xfrm>
          <a:off x="3276600" y="381000"/>
          <a:ext cx="2497031" cy="5382451"/>
        </p:xfrm>
        <a:graphic>
          <a:graphicData uri="http://schemas.openxmlformats.org/drawingml/2006/table">
            <a:tbl>
              <a:tblPr firstRow="1" firstCol="1" bandRow="1"/>
              <a:tblGrid>
                <a:gridCol w="1524000"/>
                <a:gridCol w="973031"/>
              </a:tblGrid>
              <a:tr h="205726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Table 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7177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College Graduation Rates for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25-34 Year Olds, 2009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(% graduating)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5726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Canada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58%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Japan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57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Russia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57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South Korea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57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New Zealand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49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Ireland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46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Norway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Israel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Belgium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41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France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41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Australia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40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U.S.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40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Denmark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39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Finland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39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Spain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39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United Kingdom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38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Netherlands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37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3" marR="44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46044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296252"/>
              </p:ext>
            </p:extLst>
          </p:nvPr>
        </p:nvGraphicFramePr>
        <p:xfrm>
          <a:off x="2819400" y="304800"/>
          <a:ext cx="3581400" cy="6449568"/>
        </p:xfrm>
        <a:graphic>
          <a:graphicData uri="http://schemas.openxmlformats.org/drawingml/2006/table">
            <a:tbl>
              <a:tblPr firstRow="1" firstCol="1" bandRow="1"/>
              <a:tblGrid>
                <a:gridCol w="1669257"/>
                <a:gridCol w="1912143"/>
              </a:tblGrid>
              <a:tr h="196781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Table 10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356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Ranking of the Top 50 Universities in the World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6781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67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United States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United Kingdom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China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Japan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France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Canada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Australia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Singapore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New Zealand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Switzerland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1514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895770"/>
              </p:ext>
            </p:extLst>
          </p:nvPr>
        </p:nvGraphicFramePr>
        <p:xfrm>
          <a:off x="2819400" y="381000"/>
          <a:ext cx="3276600" cy="6118543"/>
        </p:xfrm>
        <a:graphic>
          <a:graphicData uri="http://schemas.openxmlformats.org/drawingml/2006/table">
            <a:tbl>
              <a:tblPr firstRow="1" firstCol="1" bandRow="1"/>
              <a:tblGrid>
                <a:gridCol w="1744792"/>
                <a:gridCol w="1531808"/>
              </a:tblGrid>
              <a:tr h="18103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Table 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103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Number of Patents Granted, 2006-08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103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1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     Japan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141,203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     U.S.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82,284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     South Korea 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80,688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     China 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34,537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     Taiwan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33,402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6.     Russia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19,943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7.     Germany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13,691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8.     France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9,894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9.     Italy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5,257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10.   Ukraine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2,452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11.   U.K.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2,369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12.   Spain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2,086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13.   Netherlands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1,781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14.   Canada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1,761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15.   Kazakhstan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1,459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16.   India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1,385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17.   Poland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1,383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18.   Sweden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1,252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19.   Australia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978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20.   Austria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961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39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Source:  </a:t>
                      </a:r>
                      <a:r>
                        <a:rPr lang="en-US" sz="1400" b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 Economist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56" marR="39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04345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Changing Demographics in America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281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240432"/>
              </p:ext>
            </p:extLst>
          </p:nvPr>
        </p:nvGraphicFramePr>
        <p:xfrm>
          <a:off x="1524000" y="1752600"/>
          <a:ext cx="6477000" cy="3448793"/>
        </p:xfrm>
        <a:graphic>
          <a:graphicData uri="http://schemas.openxmlformats.org/drawingml/2006/table">
            <a:tbl>
              <a:tblPr/>
              <a:tblGrid>
                <a:gridCol w="1366345"/>
                <a:gridCol w="998483"/>
                <a:gridCol w="840828"/>
                <a:gridCol w="830317"/>
                <a:gridCol w="1145627"/>
                <a:gridCol w="1295400"/>
              </a:tblGrid>
              <a:tr h="580171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latin typeface="Times New Roman"/>
                          <a:ea typeface="Calibri"/>
                          <a:cs typeface="Times New Roman"/>
                        </a:rPr>
                        <a:t>High School Grads by Race and Ethnicity, 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 smtClean="0">
                          <a:latin typeface="Times New Roman"/>
                          <a:ea typeface="Calibri"/>
                          <a:cs typeface="Times New Roman"/>
                        </a:rPr>
                        <a:t>1960-2010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0086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latin typeface="Times New Roman"/>
                          <a:ea typeface="Calibri"/>
                          <a:cs typeface="Times New Roman"/>
                        </a:rPr>
                        <a:t>(% of population 25 and over)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46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latin typeface="Times New Roman"/>
                          <a:ea typeface="Calibri"/>
                          <a:cs typeface="Times New Roman"/>
                        </a:rPr>
                        <a:t>High </a:t>
                      </a:r>
                      <a:r>
                        <a:rPr lang="en-US" sz="1800" b="1" u="sng" dirty="0">
                          <a:latin typeface="Times New Roman"/>
                          <a:ea typeface="Calibri"/>
                          <a:cs typeface="Times New Roman"/>
                        </a:rPr>
                        <a:t>School Grad</a:t>
                      </a:r>
                      <a:endParaRPr lang="en-US" sz="1000" b="1" u="sng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u="sng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latin typeface="Times New Roman"/>
                          <a:ea typeface="Calibri"/>
                          <a:cs typeface="Times New Roman"/>
                        </a:rPr>
                        <a:t>White</a:t>
                      </a:r>
                      <a:endParaRPr lang="en-US" sz="1000" b="1" u="sng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u="sng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latin typeface="Times New Roman"/>
                          <a:ea typeface="Calibri"/>
                          <a:cs typeface="Times New Roman"/>
                        </a:rPr>
                        <a:t>Black</a:t>
                      </a:r>
                      <a:endParaRPr lang="en-US" sz="1000" b="1" u="sng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u="sng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latin typeface="Times New Roman"/>
                          <a:ea typeface="Calibri"/>
                          <a:cs typeface="Times New Roman"/>
                        </a:rPr>
                        <a:t>Asian</a:t>
                      </a:r>
                      <a:endParaRPr lang="en-US" sz="1000" b="1" u="sng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u="sng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latin typeface="Times New Roman"/>
                          <a:ea typeface="Calibri"/>
                          <a:cs typeface="Times New Roman"/>
                        </a:rPr>
                        <a:t>Hispanic</a:t>
                      </a:r>
                      <a:endParaRPr lang="en-US" sz="1000" b="1" u="sng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u="sng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latin typeface="Times New Roman"/>
                          <a:ea typeface="Calibri"/>
                          <a:cs typeface="Times New Roman"/>
                        </a:rPr>
                        <a:t>Mexican</a:t>
                      </a:r>
                      <a:endParaRPr lang="en-US" sz="1000" b="1" u="sng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1960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43.2</a:t>
                      </a:r>
                      <a:endParaRPr lang="en-US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20.1</a:t>
                      </a:r>
                      <a:endParaRPr lang="en-US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48.8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1970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54.5</a:t>
                      </a:r>
                      <a:endParaRPr lang="en-US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31.4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62.2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32.1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24.2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1980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68.8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51.2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74.8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44.0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37.6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1990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79.1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66.2</a:t>
                      </a:r>
                      <a:endParaRPr lang="en-US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80.4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50.8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44.1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2000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84.9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78.5</a:t>
                      </a:r>
                      <a:endParaRPr lang="en-US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85.7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57.0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51.0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2010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87.6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84.2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88.9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62.9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57.4</a:t>
                      </a:r>
                    </a:p>
                  </a:txBody>
                  <a:tcPr marL="63062" marR="63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-76200" y="11773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Table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6602" y="558171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Source:  U.S. Bureau of the Census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2033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631582"/>
              </p:ext>
            </p:extLst>
          </p:nvPr>
        </p:nvGraphicFramePr>
        <p:xfrm>
          <a:off x="1261110" y="1524000"/>
          <a:ext cx="6621780" cy="3349625"/>
        </p:xfrm>
        <a:graphic>
          <a:graphicData uri="http://schemas.openxmlformats.org/drawingml/2006/table">
            <a:tbl>
              <a:tblPr/>
              <a:tblGrid>
                <a:gridCol w="1013460"/>
                <a:gridCol w="1188720"/>
                <a:gridCol w="990600"/>
                <a:gridCol w="990600"/>
                <a:gridCol w="1219200"/>
                <a:gridCol w="1219200"/>
              </a:tblGrid>
              <a:tr h="0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College Grads by Race and Ethnicity </a:t>
                      </a:r>
                      <a:r>
                        <a:rPr lang="en-US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1960-2010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(% of population </a:t>
                      </a:r>
                      <a:r>
                        <a:rPr lang="en-US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25 </a:t>
                      </a: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and over)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sng" dirty="0">
                          <a:latin typeface="Times New Roman"/>
                          <a:ea typeface="Calibri"/>
                          <a:cs typeface="Times New Roman"/>
                        </a:rPr>
                        <a:t>College Grads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sng" dirty="0">
                          <a:latin typeface="Times New Roman"/>
                          <a:ea typeface="Calibri"/>
                          <a:cs typeface="Times New Roman"/>
                        </a:rPr>
                        <a:t>White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sng" dirty="0">
                          <a:latin typeface="Times New Roman"/>
                          <a:ea typeface="Calibri"/>
                          <a:cs typeface="Times New Roman"/>
                        </a:rPr>
                        <a:t>Black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sng" dirty="0">
                          <a:latin typeface="Times New Roman"/>
                          <a:ea typeface="Calibri"/>
                          <a:cs typeface="Times New Roman"/>
                        </a:rPr>
                        <a:t>Asian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sng">
                          <a:latin typeface="Times New Roman"/>
                          <a:ea typeface="Calibri"/>
                          <a:cs typeface="Times New Roman"/>
                        </a:rPr>
                        <a:t>Hispanic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sng">
                          <a:latin typeface="Times New Roman"/>
                          <a:ea typeface="Calibri"/>
                          <a:cs typeface="Times New Roman"/>
                        </a:rPr>
                        <a:t>Mexican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1960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8.1%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3.1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11.3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1970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11.3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4.4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20.4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4.5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2.5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1980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17.1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8.4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32.9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7.6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4.9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1990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22.0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11.3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39.9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9.2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5.4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2000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26.1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16.5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43.9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10.6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6.9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2010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30.3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19.8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52.4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13.9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10.6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37672" y="8382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Table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13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5181600"/>
            <a:ext cx="3454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/>
                <a:ea typeface="Calibri"/>
                <a:cs typeface="Times New Roman"/>
              </a:rPr>
              <a:t>Source: U.S. Bureau of the Census </a:t>
            </a:r>
            <a:endParaRPr lang="en-US" sz="105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36302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893460"/>
              </p:ext>
            </p:extLst>
          </p:nvPr>
        </p:nvGraphicFramePr>
        <p:xfrm>
          <a:off x="2057400" y="1501140"/>
          <a:ext cx="5029200" cy="3611245"/>
        </p:xfrm>
        <a:graphic>
          <a:graphicData uri="http://schemas.openxmlformats.org/drawingml/2006/table">
            <a:tbl>
              <a:tblPr/>
              <a:tblGrid>
                <a:gridCol w="1215390"/>
                <a:gridCol w="1699260"/>
                <a:gridCol w="2114550"/>
              </a:tblGrid>
              <a:tr h="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Hispanic Population Growth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sng">
                          <a:latin typeface="Times New Roman"/>
                          <a:ea typeface="Calibri"/>
                          <a:cs typeface="Times New Roman"/>
                        </a:rPr>
                        <a:t>Number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sng" dirty="0">
                          <a:latin typeface="Times New Roman"/>
                          <a:ea typeface="Calibri"/>
                          <a:cs typeface="Times New Roman"/>
                        </a:rPr>
                        <a:t>% of U.S. Total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1970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9.6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4.7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1980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14.6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6.4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1990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22.4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9.0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2000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35.3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12.5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2010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50.0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16.4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2020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65.0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19.5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2030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82.0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23.0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2040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98.0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26.2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2050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115.0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30.0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6200" y="921249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Table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14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380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71600" y="1143000"/>
            <a:ext cx="6400800" cy="4233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1.	The Payoff to Education </a:t>
            </a:r>
            <a:endParaRPr lang="en-US" sz="11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 </a:t>
            </a:r>
            <a:endParaRPr lang="en-US" sz="11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2.	The Global Standing of the U.S. in Education </a:t>
            </a:r>
            <a:endParaRPr lang="en-US" sz="11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 </a:t>
            </a:r>
            <a:endParaRPr lang="en-US" sz="11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3.	Changing Demographics in America </a:t>
            </a:r>
            <a:endParaRPr lang="en-US" sz="11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 </a:t>
            </a:r>
            <a:endParaRPr lang="en-US" sz="11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4.	The Market for College Grads </a:t>
            </a:r>
            <a:endParaRPr lang="en-US" sz="11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 </a:t>
            </a:r>
            <a:endParaRPr lang="en-US" sz="11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5.	The Changing Situation for Business Schools </a:t>
            </a:r>
            <a:endParaRPr lang="en-US" sz="11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 </a:t>
            </a:r>
            <a:endParaRPr lang="en-US" sz="11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6.	Jobs in America</a:t>
            </a:r>
            <a:endParaRPr lang="en-US" sz="11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 </a:t>
            </a:r>
            <a:endParaRPr lang="en-US" sz="11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7. 	It's Good to be in Texas </a:t>
            </a:r>
            <a:endParaRPr lang="en-US" sz="11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733504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1871364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Table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15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7787166"/>
              </p:ext>
            </p:extLst>
          </p:nvPr>
        </p:nvGraphicFramePr>
        <p:xfrm>
          <a:off x="2716530" y="2601309"/>
          <a:ext cx="3710940" cy="2088264"/>
        </p:xfrm>
        <a:graphic>
          <a:graphicData uri="http://schemas.openxmlformats.org/drawingml/2006/table">
            <a:tbl>
              <a:tblPr firstRow="1" firstCol="1" bandRow="1"/>
              <a:tblGrid>
                <a:gridCol w="936625"/>
                <a:gridCol w="842645"/>
                <a:gridCol w="1074420"/>
                <a:gridCol w="857250"/>
              </a:tblGrid>
              <a:tr h="0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Percent of White Income for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Full Time Workers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Black</a:t>
                      </a:r>
                      <a:endParaRPr lang="en-US" sz="11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Hispanic</a:t>
                      </a:r>
                      <a:endParaRPr lang="en-US" sz="11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Asian</a:t>
                      </a:r>
                      <a:endParaRPr lang="en-US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1990</a:t>
                      </a:r>
                      <a:endParaRPr lang="en-US" sz="11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77.6</a:t>
                      </a:r>
                      <a:endParaRPr lang="en-US" sz="11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71.7</a:t>
                      </a:r>
                      <a:endParaRPr lang="en-US" sz="11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--</a:t>
                      </a:r>
                      <a:endParaRPr lang="en-US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2000</a:t>
                      </a:r>
                      <a:endParaRPr lang="en-US" sz="11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80.3   </a:t>
                      </a:r>
                      <a:endParaRPr lang="en-US" sz="11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67.6</a:t>
                      </a:r>
                      <a:endParaRPr lang="en-US" sz="11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104.2</a:t>
                      </a:r>
                      <a:endParaRPr lang="en-US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2010</a:t>
                      </a:r>
                      <a:endParaRPr lang="en-US" sz="11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79.0</a:t>
                      </a:r>
                      <a:endParaRPr lang="en-US" sz="11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70.7</a:t>
                      </a:r>
                      <a:endParaRPr lang="en-US" sz="11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109.5</a:t>
                      </a:r>
                      <a:endParaRPr lang="en-US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72279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3200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Market for College Grads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0706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43934"/>
            <a:ext cx="3129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. </a:t>
            </a:r>
          </a:p>
        </p:txBody>
      </p:sp>
      <p:pic>
        <p:nvPicPr>
          <p:cNvPr id="3074" name="Picture 2" descr="http://graphics8.nytimes.com/images/2011/05/19/business/19grads_337/19grads_337-articleLar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371600"/>
            <a:ext cx="7481454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7527" y="533400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Many With New College Degree Find the Job Market Humbling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5943600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Graduates at the University of Michigan commencement ceremony in Ann Arbor in April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05400" y="5486400"/>
            <a:ext cx="38453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The New York Times 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– May 18, 2011</a:t>
            </a:r>
            <a:endParaRPr lang="en-US" sz="16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7872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063858" y="1219200"/>
            <a:ext cx="509248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 college diploma isn't worth what it used to be.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To get hired, grads today need hard skills.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endParaRPr kumimoji="0" lang="en-US" sz="1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615_Starbucks_Baristas_Reuter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955" y="2133600"/>
            <a:ext cx="765429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2955" y="533400"/>
            <a:ext cx="76542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53% of Recent College Grads Are Jobless or Underemployed – How?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95800" y="6073739"/>
            <a:ext cx="3941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The Atlantic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– April 23, 2012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21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95400" y="457200"/>
            <a:ext cx="69342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000" b="1" u="sng" dirty="0">
                <a:latin typeface="Times New Roman"/>
                <a:ea typeface="Calibri"/>
                <a:cs typeface="Times New Roman"/>
              </a:rPr>
              <a:t>Is College Relevant?</a:t>
            </a:r>
            <a:endParaRPr lang="en-US" sz="2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2000" b="1" dirty="0">
                <a:latin typeface="Times New Roman"/>
                <a:ea typeface="Calibri"/>
                <a:cs typeface="Times New Roman"/>
              </a:rPr>
              <a:t> </a:t>
            </a:r>
            <a:endParaRPr lang="en-US" sz="2000" dirty="0">
              <a:ea typeface="Calibri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000" b="1" dirty="0">
                <a:latin typeface="Times New Roman"/>
                <a:ea typeface="Calibri"/>
                <a:cs typeface="Times New Roman"/>
              </a:rPr>
              <a:t>53% of recent college grads are jobless or underemployed</a:t>
            </a:r>
            <a:endParaRPr lang="en-US" sz="2000" b="1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2000" b="1" dirty="0">
                <a:latin typeface="Times New Roman"/>
                <a:ea typeface="Calibri"/>
                <a:cs typeface="Times New Roman"/>
              </a:rPr>
              <a:t> </a:t>
            </a:r>
            <a:endParaRPr lang="en-US" sz="2000" b="1" dirty="0">
              <a:ea typeface="Calibri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000" b="1" dirty="0">
                <a:latin typeface="Times New Roman"/>
                <a:ea typeface="Calibri"/>
                <a:cs typeface="Times New Roman"/>
              </a:rPr>
              <a:t>Roughly half have no job or are working at a job that does not require a college degree</a:t>
            </a:r>
            <a:endParaRPr lang="en-US" sz="2000" b="1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2000" b="1" dirty="0">
                <a:latin typeface="Times New Roman"/>
                <a:ea typeface="Calibri"/>
                <a:cs typeface="Times New Roman"/>
              </a:rPr>
              <a:t> </a:t>
            </a:r>
            <a:endParaRPr lang="en-US" sz="2000" b="1" dirty="0">
              <a:ea typeface="Calibri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000" b="1" dirty="0">
                <a:latin typeface="Times New Roman"/>
                <a:ea typeface="Calibri"/>
                <a:cs typeface="Times New Roman"/>
              </a:rPr>
              <a:t>College grads with skills valued in the marketplace are doing well</a:t>
            </a:r>
            <a:endParaRPr lang="en-US" sz="2000" b="1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2000" b="1" dirty="0">
                <a:latin typeface="Times New Roman"/>
                <a:ea typeface="Calibri"/>
                <a:cs typeface="Times New Roman"/>
              </a:rPr>
              <a:t> </a:t>
            </a:r>
            <a:endParaRPr lang="en-US" sz="2000" b="1" dirty="0">
              <a:ea typeface="Calibri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000" b="1" dirty="0">
                <a:latin typeface="Times New Roman"/>
                <a:ea typeface="Calibri"/>
                <a:cs typeface="Times New Roman"/>
              </a:rPr>
              <a:t>College grads who do not meet the demands of the marketplace are struggling </a:t>
            </a:r>
            <a:endParaRPr lang="en-US" sz="2000" b="1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2000" b="1" dirty="0">
                <a:latin typeface="Times New Roman"/>
                <a:ea typeface="Calibri"/>
                <a:cs typeface="Times New Roman"/>
              </a:rPr>
              <a:t> </a:t>
            </a:r>
            <a:endParaRPr lang="en-US" sz="2000" b="1" dirty="0">
              <a:ea typeface="Calibri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000" b="1" dirty="0">
                <a:latin typeface="Times New Roman"/>
                <a:ea typeface="Calibri"/>
                <a:cs typeface="Times New Roman"/>
              </a:rPr>
              <a:t>Global competition is putting intense pressure on American companies, and the companies are looking for workers who can add value</a:t>
            </a:r>
            <a:endParaRPr lang="en-US" sz="2000" b="1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436989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Changing Situation for 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Business Schools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8788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76400" y="356621"/>
            <a:ext cx="5867400" cy="6144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Decline in General Management MBA</a:t>
            </a:r>
            <a:endParaRPr lang="en-US" sz="11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 </a:t>
            </a:r>
            <a:endParaRPr lang="en-US" sz="1100" dirty="0">
              <a:ea typeface="Calibri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Rise in Specialized Master's Programs </a:t>
            </a:r>
            <a:endParaRPr lang="en-US" sz="11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 </a:t>
            </a:r>
            <a:endParaRPr lang="en-US" sz="1100" dirty="0">
              <a:ea typeface="Calibri"/>
              <a:cs typeface="Times New Roman"/>
            </a:endParaRPr>
          </a:p>
          <a:p>
            <a:pPr marL="1139825" marR="0" lvl="0" indent="23653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Master of Science in Accounting </a:t>
            </a:r>
            <a:endParaRPr lang="en-US" sz="1100" dirty="0">
              <a:ea typeface="Calibri"/>
              <a:cs typeface="Times New Roman"/>
            </a:endParaRPr>
          </a:p>
          <a:p>
            <a:pPr marL="1139825" indent="236538"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 </a:t>
            </a:r>
            <a:endParaRPr lang="en-US" sz="1100" dirty="0">
              <a:ea typeface="Calibri"/>
              <a:cs typeface="Times New Roman"/>
            </a:endParaRPr>
          </a:p>
          <a:p>
            <a:pPr marL="1139825" marR="0" lvl="0" indent="23653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MS Entrepreneurship</a:t>
            </a:r>
            <a:endParaRPr lang="en-US" sz="1100" dirty="0">
              <a:ea typeface="Calibri"/>
              <a:cs typeface="Times New Roman"/>
            </a:endParaRPr>
          </a:p>
          <a:p>
            <a:pPr marL="1139825" indent="236538"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 </a:t>
            </a:r>
            <a:endParaRPr lang="en-US" sz="1100" dirty="0">
              <a:ea typeface="Calibri"/>
              <a:cs typeface="Times New Roman"/>
            </a:endParaRPr>
          </a:p>
          <a:p>
            <a:pPr marL="1139825" marR="0" lvl="0" indent="23653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MS Finance </a:t>
            </a:r>
            <a:endParaRPr lang="en-US" sz="1100" dirty="0">
              <a:ea typeface="Calibri"/>
              <a:cs typeface="Times New Roman"/>
            </a:endParaRPr>
          </a:p>
          <a:p>
            <a:pPr marL="1139825" indent="236538"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 </a:t>
            </a:r>
            <a:endParaRPr lang="en-US" sz="1100" dirty="0">
              <a:ea typeface="Calibri"/>
              <a:cs typeface="Times New Roman"/>
            </a:endParaRPr>
          </a:p>
          <a:p>
            <a:pPr marL="1139825" marR="0" lvl="0" indent="23653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Masters in Management </a:t>
            </a:r>
            <a:endParaRPr lang="en-US" sz="1100" dirty="0">
              <a:ea typeface="Calibri"/>
              <a:cs typeface="Times New Roman"/>
            </a:endParaRPr>
          </a:p>
          <a:p>
            <a:pPr marL="1139825" indent="236538"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 </a:t>
            </a:r>
            <a:endParaRPr lang="en-US" sz="1100" dirty="0">
              <a:ea typeface="Calibri"/>
              <a:cs typeface="Times New Roman"/>
            </a:endParaRPr>
          </a:p>
          <a:p>
            <a:pPr marL="1139825" marR="0" lvl="0" indent="23653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Masters in Business Analytics </a:t>
            </a:r>
            <a:endParaRPr lang="en-US" sz="11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 </a:t>
            </a:r>
            <a:endParaRPr lang="en-US" sz="1100" dirty="0">
              <a:ea typeface="Calibri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Undergraduate Majors in Finance</a:t>
            </a:r>
            <a:endParaRPr lang="en-US" sz="11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 </a:t>
            </a:r>
            <a:endParaRPr lang="en-US" sz="1100" dirty="0">
              <a:ea typeface="Calibri"/>
              <a:cs typeface="Times New Roman"/>
            </a:endParaRPr>
          </a:p>
          <a:p>
            <a:pPr marL="1139825" marR="0" lvl="0" indent="23653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Alternative Assets </a:t>
            </a:r>
            <a:endParaRPr lang="en-US" sz="1100" dirty="0">
              <a:ea typeface="Calibri"/>
              <a:cs typeface="Times New Roman"/>
            </a:endParaRPr>
          </a:p>
          <a:p>
            <a:pPr marL="342900" indent="1033463"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 </a:t>
            </a:r>
            <a:endParaRPr lang="en-US" sz="1100" dirty="0">
              <a:ea typeface="Calibri"/>
              <a:cs typeface="Times New Roman"/>
            </a:endParaRPr>
          </a:p>
          <a:p>
            <a:pPr marL="1139825" marR="0" lvl="0" indent="23653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Energy Finance  </a:t>
            </a:r>
            <a:endParaRPr lang="en-US" sz="11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661931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95600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Jobs in America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0561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314215"/>
              </p:ext>
            </p:extLst>
          </p:nvPr>
        </p:nvGraphicFramePr>
        <p:xfrm>
          <a:off x="2209800" y="1295400"/>
          <a:ext cx="4743450" cy="3154680"/>
        </p:xfrm>
        <a:graphic>
          <a:graphicData uri="http://schemas.openxmlformats.org/drawingml/2006/table">
            <a:tbl>
              <a:tblPr firstRow="1" bandRow="1"/>
              <a:tblGrid>
                <a:gridCol w="1272540"/>
                <a:gridCol w="1813560"/>
                <a:gridCol w="1657350"/>
              </a:tblGrid>
              <a:tr h="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Table 16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America's Largest Employers, 1960 and 2010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1960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General Motors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Wal-Mart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U. S. Steel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Kelly Services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General Electric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McDonalds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88516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buck\Desktop\Job growth 57 months after pre-recession peak and Real GDP Growth 18 quarters after pre-recession pea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7658" y="914400"/>
            <a:ext cx="5252742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71600" y="452735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The Current Recovery in Perspective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05200" y="73801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Figure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184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67000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Payoff to Education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8482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380406"/>
              </p:ext>
            </p:extLst>
          </p:nvPr>
        </p:nvGraphicFramePr>
        <p:xfrm>
          <a:off x="1676400" y="2438395"/>
          <a:ext cx="5334000" cy="3727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8000"/>
                <a:gridCol w="1778000"/>
                <a:gridCol w="1778000"/>
              </a:tblGrid>
              <a:tr h="266221"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2011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2012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</a:tr>
              <a:tr h="26622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January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110,000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275,000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</a:tr>
              <a:tr h="26622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February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220,000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259,000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</a:tr>
              <a:tr h="26622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March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246,000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143,000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</a:tr>
              <a:tr h="26622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April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251,000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68,000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</a:tr>
              <a:tr h="26622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May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54,000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87,000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</a:tr>
              <a:tr h="26622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June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84,000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45,000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</a:tr>
              <a:tr h="26622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July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96,000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181,000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</a:tr>
              <a:tr h="26622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August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85,000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192,000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</a:tr>
              <a:tr h="26622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September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202,000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132,000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</a:tr>
              <a:tr h="26622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October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112,000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137,000</a:t>
                      </a:r>
                      <a:endParaRPr lang="en-US" sz="16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</a:tr>
              <a:tr h="26622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November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157,000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161,000*</a:t>
                      </a:r>
                      <a:endParaRPr lang="en-US" sz="16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</a:tr>
              <a:tr h="26622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December 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223,000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155,000*</a:t>
                      </a:r>
                      <a:endParaRPr lang="en-US" sz="16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</a:tr>
              <a:tr h="26622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Net Jobs/month</a:t>
                      </a:r>
                      <a:endParaRPr lang="en-US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153,000</a:t>
                      </a:r>
                      <a:endParaRPr lang="en-US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152,900</a:t>
                      </a:r>
                      <a:endParaRPr lang="en-US" sz="16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3" name="Line 7"/>
          <p:cNvSpPr>
            <a:spLocks noChangeShapeType="1"/>
          </p:cNvSpPr>
          <p:nvPr/>
        </p:nvSpPr>
        <p:spPr bwMode="auto">
          <a:xfrm>
            <a:off x="314325" y="914400"/>
            <a:ext cx="8572500" cy="0"/>
          </a:xfrm>
          <a:prstGeom prst="line">
            <a:avLst/>
          </a:prstGeom>
          <a:noFill/>
          <a:ln w="635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" y="345358"/>
            <a:ext cx="8839200" cy="860425"/>
          </a:xfrm>
          <a:prstGeom prst="rect">
            <a:avLst/>
          </a:prstGeom>
          <a:noFill/>
          <a:ln/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000" dirty="0" smtClean="0">
                <a:latin typeface="+mj-lt"/>
                <a:ea typeface="+mj-ea"/>
                <a:cs typeface="+mj-cs"/>
              </a:rPr>
              <a:t>Month-to-Month Change in Total Nonfarm Employment </a:t>
            </a:r>
            <a:endParaRPr lang="en-US" sz="30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914400"/>
            <a:ext cx="8153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Jobs lost in recession			8.4 million</a:t>
            </a:r>
          </a:p>
          <a:p>
            <a:r>
              <a:rPr lang="en-US" dirty="0" smtClean="0"/>
              <a:t>Jobs gained in recovery			2.1 million</a:t>
            </a:r>
          </a:p>
          <a:p>
            <a:r>
              <a:rPr lang="en-US" dirty="0" smtClean="0"/>
              <a:t>Jobs needed to get to 2007 employment	6.3 million	</a:t>
            </a:r>
          </a:p>
          <a:p>
            <a:endParaRPr lang="en-US" dirty="0" smtClean="0"/>
          </a:p>
          <a:p>
            <a:r>
              <a:rPr lang="en-US" u="sng" dirty="0" smtClean="0"/>
              <a:t>Job Growth in 2011 and 2012</a:t>
            </a:r>
            <a:r>
              <a:rPr lang="en-US" dirty="0" smtClean="0"/>
              <a:t>	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6211669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Unemployment rate			7.8%</a:t>
            </a:r>
          </a:p>
          <a:p>
            <a:r>
              <a:rPr lang="en-US" dirty="0" smtClean="0"/>
              <a:t>Underemployment rate			17.6% 			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826948" y="6477000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*Preliminary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7000" y="-16855"/>
            <a:ext cx="3657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Figure 2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28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0" y="1066800"/>
          <a:ext cx="9144000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2365" y="218467"/>
            <a:ext cx="91440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200" dirty="0" smtClean="0">
                <a:latin typeface="+mj-lt"/>
              </a:rPr>
              <a:t>Job Creation Path to Full Employment</a:t>
            </a:r>
            <a:endParaRPr lang="en-US" sz="4200" dirty="0">
              <a:latin typeface="+mj-lt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77486" y="883354"/>
            <a:ext cx="8869363" cy="1588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8458200" y="6519446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2025</a:t>
            </a:r>
            <a:endParaRPr lang="en-US" sz="1600" dirty="0"/>
          </a:p>
        </p:txBody>
      </p:sp>
      <p:sp>
        <p:nvSpPr>
          <p:cNvPr id="7" name="Oval 6"/>
          <p:cNvSpPr/>
          <p:nvPr/>
        </p:nvSpPr>
        <p:spPr>
          <a:xfrm>
            <a:off x="5603175" y="3200400"/>
            <a:ext cx="91440" cy="91440"/>
          </a:xfrm>
          <a:prstGeom prst="ellipse">
            <a:avLst/>
          </a:prstGeom>
          <a:solidFill>
            <a:srgbClr val="00B050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488875" y="2807525"/>
            <a:ext cx="91440" cy="91440"/>
          </a:xfrm>
          <a:prstGeom prst="ellipse">
            <a:avLst/>
          </a:prstGeom>
          <a:solidFill>
            <a:srgbClr val="3333FF"/>
          </a:solidFill>
          <a:ln w="381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467600" y="2335085"/>
            <a:ext cx="91440" cy="91440"/>
          </a:xfrm>
          <a:prstGeom prst="ellipse">
            <a:avLst/>
          </a:prstGeom>
          <a:solidFill>
            <a:srgbClr val="FFC000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0" name="Oval 9"/>
          <p:cNvSpPr/>
          <p:nvPr/>
        </p:nvSpPr>
        <p:spPr>
          <a:xfrm>
            <a:off x="8700260" y="1723900"/>
            <a:ext cx="91440" cy="91440"/>
          </a:xfrm>
          <a:prstGeom prst="ellipse">
            <a:avLst/>
          </a:prstGeom>
          <a:solidFill>
            <a:srgbClr val="FF3399"/>
          </a:solidFill>
          <a:ln w="38100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493825" y="1485296"/>
            <a:ext cx="6858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/>
              <a:t>2025</a:t>
            </a:r>
            <a:endParaRPr lang="en-US" sz="1300" dirty="0"/>
          </a:p>
        </p:txBody>
      </p:sp>
      <p:sp>
        <p:nvSpPr>
          <p:cNvPr id="12" name="TextBox 11"/>
          <p:cNvSpPr txBox="1"/>
          <p:nvPr/>
        </p:nvSpPr>
        <p:spPr>
          <a:xfrm>
            <a:off x="7239000" y="2093562"/>
            <a:ext cx="6858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/>
              <a:t>2021</a:t>
            </a:r>
            <a:endParaRPr lang="en-US" sz="1300" dirty="0"/>
          </a:p>
        </p:txBody>
      </p:sp>
      <p:sp>
        <p:nvSpPr>
          <p:cNvPr id="13" name="TextBox 12"/>
          <p:cNvSpPr txBox="1"/>
          <p:nvPr/>
        </p:nvSpPr>
        <p:spPr>
          <a:xfrm>
            <a:off x="6248400" y="2550762"/>
            <a:ext cx="6858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/>
              <a:t>2018</a:t>
            </a:r>
            <a:endParaRPr lang="en-US" sz="1300" dirty="0"/>
          </a:p>
        </p:txBody>
      </p:sp>
      <p:sp>
        <p:nvSpPr>
          <p:cNvPr id="14" name="TextBox 13"/>
          <p:cNvSpPr txBox="1"/>
          <p:nvPr/>
        </p:nvSpPr>
        <p:spPr>
          <a:xfrm>
            <a:off x="5398325" y="2960462"/>
            <a:ext cx="6858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/>
              <a:t>2015</a:t>
            </a:r>
            <a:endParaRPr lang="en-US" sz="1300" dirty="0"/>
          </a:p>
        </p:txBody>
      </p:sp>
      <p:sp>
        <p:nvSpPr>
          <p:cNvPr id="15" name="TextBox 14"/>
          <p:cNvSpPr txBox="1"/>
          <p:nvPr/>
        </p:nvSpPr>
        <p:spPr>
          <a:xfrm rot="17997692">
            <a:off x="4530582" y="3750063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+503,000 per month</a:t>
            </a:r>
            <a:endParaRPr lang="en-US" sz="1000" dirty="0"/>
          </a:p>
        </p:txBody>
      </p:sp>
      <p:sp>
        <p:nvSpPr>
          <p:cNvPr id="16" name="TextBox 15"/>
          <p:cNvSpPr txBox="1"/>
          <p:nvPr/>
        </p:nvSpPr>
        <p:spPr>
          <a:xfrm rot="18900000">
            <a:off x="5176887" y="3375777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+301,000 per month</a:t>
            </a:r>
            <a:endParaRPr lang="en-US" sz="1000" dirty="0"/>
          </a:p>
        </p:txBody>
      </p:sp>
      <p:sp>
        <p:nvSpPr>
          <p:cNvPr id="17" name="TextBox 16"/>
          <p:cNvSpPr txBox="1"/>
          <p:nvPr/>
        </p:nvSpPr>
        <p:spPr>
          <a:xfrm rot="19140000">
            <a:off x="5908598" y="2934251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+244,000 per month</a:t>
            </a:r>
            <a:endParaRPr lang="en-US" sz="1000" dirty="0"/>
          </a:p>
        </p:txBody>
      </p:sp>
      <p:sp>
        <p:nvSpPr>
          <p:cNvPr id="18" name="TextBox 17"/>
          <p:cNvSpPr txBox="1"/>
          <p:nvPr/>
        </p:nvSpPr>
        <p:spPr>
          <a:xfrm rot="19447816">
            <a:off x="6915925" y="2442818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+213,000 per month</a:t>
            </a:r>
            <a:endParaRPr lang="en-US" sz="1000" dirty="0"/>
          </a:p>
        </p:txBody>
      </p:sp>
      <p:sp>
        <p:nvSpPr>
          <p:cNvPr id="19" name="TextBox 18"/>
          <p:cNvSpPr txBox="1"/>
          <p:nvPr/>
        </p:nvSpPr>
        <p:spPr>
          <a:xfrm rot="20280000">
            <a:off x="3785151" y="3548038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Full Employment</a:t>
            </a:r>
            <a:endParaRPr lang="en-US" sz="1000" dirty="0"/>
          </a:p>
        </p:txBody>
      </p:sp>
      <p:sp>
        <p:nvSpPr>
          <p:cNvPr id="20" name="TextBox 19"/>
          <p:cNvSpPr txBox="1"/>
          <p:nvPr/>
        </p:nvSpPr>
        <p:spPr>
          <a:xfrm>
            <a:off x="3627970" y="4823435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Actual Employment</a:t>
            </a:r>
            <a:endParaRPr lang="en-US" sz="1000" dirty="0"/>
          </a:p>
        </p:txBody>
      </p:sp>
      <p:sp>
        <p:nvSpPr>
          <p:cNvPr id="21" name="TextBox 20"/>
          <p:cNvSpPr txBox="1"/>
          <p:nvPr/>
        </p:nvSpPr>
        <p:spPr>
          <a:xfrm>
            <a:off x="961900" y="1231075"/>
            <a:ext cx="239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Employment in 1000s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19400" y="-5551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Figure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13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0" y="1066800"/>
          <a:ext cx="9144000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Line 7"/>
          <p:cNvSpPr>
            <a:spLocks noChangeShapeType="1"/>
          </p:cNvSpPr>
          <p:nvPr/>
        </p:nvSpPr>
        <p:spPr bwMode="auto">
          <a:xfrm>
            <a:off x="292100" y="990600"/>
            <a:ext cx="8572500" cy="0"/>
          </a:xfrm>
          <a:prstGeom prst="line">
            <a:avLst/>
          </a:prstGeom>
          <a:noFill/>
          <a:ln w="6350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1716" y="304800"/>
            <a:ext cx="8985954" cy="860425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Auto Production by Country: 1961 to 2010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1250" y="1243196"/>
            <a:ext cx="19156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1,000s of vehicles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2590800" y="0"/>
            <a:ext cx="4114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Figure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408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It’s Good to be in Texas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9308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65336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73600" y="1543050"/>
            <a:ext cx="3759200" cy="147732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/>
              <a:t>Job Gains and Losses by State: </a:t>
            </a:r>
          </a:p>
          <a:p>
            <a:pPr algn="ctr"/>
            <a:r>
              <a:rPr lang="en-US" sz="3000" dirty="0" smtClean="0"/>
              <a:t>2000-2012 (Sept.)</a:t>
            </a:r>
            <a:endParaRPr lang="en-US" sz="3000" dirty="0"/>
          </a:p>
        </p:txBody>
      </p:sp>
      <p:sp>
        <p:nvSpPr>
          <p:cNvPr id="6" name="TextBox 1"/>
          <p:cNvSpPr txBox="1"/>
          <p:nvPr/>
        </p:nvSpPr>
        <p:spPr>
          <a:xfrm>
            <a:off x="3125848" y="4539794"/>
            <a:ext cx="1727200" cy="17145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/>
              <a:t>Delaware</a:t>
            </a:r>
            <a:endParaRPr lang="en-US" sz="1000" dirty="0"/>
          </a:p>
        </p:txBody>
      </p:sp>
      <p:sp>
        <p:nvSpPr>
          <p:cNvPr id="7" name="TextBox 1"/>
          <p:cNvSpPr txBox="1"/>
          <p:nvPr/>
        </p:nvSpPr>
        <p:spPr>
          <a:xfrm>
            <a:off x="3126183" y="4667084"/>
            <a:ext cx="1727200" cy="17145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/>
              <a:t>South Carolina</a:t>
            </a:r>
            <a:endParaRPr lang="en-US" sz="1000" dirty="0"/>
          </a:p>
        </p:txBody>
      </p:sp>
      <p:sp>
        <p:nvSpPr>
          <p:cNvPr id="8" name="TextBox 1"/>
          <p:cNvSpPr txBox="1"/>
          <p:nvPr/>
        </p:nvSpPr>
        <p:spPr>
          <a:xfrm>
            <a:off x="3111992" y="4784889"/>
            <a:ext cx="1727200" cy="17145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/>
              <a:t>Rhode Island</a:t>
            </a:r>
            <a:endParaRPr lang="en-US" sz="1000" dirty="0"/>
          </a:p>
        </p:txBody>
      </p:sp>
      <p:sp>
        <p:nvSpPr>
          <p:cNvPr id="9" name="TextBox 1"/>
          <p:cNvSpPr txBox="1"/>
          <p:nvPr/>
        </p:nvSpPr>
        <p:spPr>
          <a:xfrm>
            <a:off x="3112328" y="4900923"/>
            <a:ext cx="1727200" cy="17145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/>
              <a:t>Tennessee</a:t>
            </a:r>
            <a:endParaRPr lang="en-US" sz="1000" dirty="0"/>
          </a:p>
        </p:txBody>
      </p:sp>
      <p:sp>
        <p:nvSpPr>
          <p:cNvPr id="10" name="TextBox 1"/>
          <p:cNvSpPr txBox="1"/>
          <p:nvPr/>
        </p:nvSpPr>
        <p:spPr>
          <a:xfrm>
            <a:off x="3121228" y="5026334"/>
            <a:ext cx="1727200" cy="17145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/>
              <a:t>Massachusetts</a:t>
            </a:r>
            <a:endParaRPr lang="en-US" sz="1000" dirty="0"/>
          </a:p>
        </p:txBody>
      </p:sp>
      <p:sp>
        <p:nvSpPr>
          <p:cNvPr id="11" name="TextBox 1"/>
          <p:cNvSpPr txBox="1"/>
          <p:nvPr/>
        </p:nvSpPr>
        <p:spPr>
          <a:xfrm>
            <a:off x="3128492" y="5149408"/>
            <a:ext cx="1727200" cy="17145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/>
              <a:t>New Jersey</a:t>
            </a:r>
            <a:endParaRPr lang="en-US" sz="1000" dirty="0"/>
          </a:p>
        </p:txBody>
      </p:sp>
      <p:sp>
        <p:nvSpPr>
          <p:cNvPr id="12" name="TextBox 1"/>
          <p:cNvSpPr txBox="1"/>
          <p:nvPr/>
        </p:nvSpPr>
        <p:spPr>
          <a:xfrm>
            <a:off x="3130138" y="5274678"/>
            <a:ext cx="1727200" cy="17145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/>
              <a:t>Connecticut</a:t>
            </a:r>
            <a:endParaRPr lang="en-US" sz="1000" dirty="0"/>
          </a:p>
        </p:txBody>
      </p:sp>
      <p:sp>
        <p:nvSpPr>
          <p:cNvPr id="13" name="TextBox 1"/>
          <p:cNvSpPr txBox="1"/>
          <p:nvPr/>
        </p:nvSpPr>
        <p:spPr>
          <a:xfrm>
            <a:off x="3130499" y="5401381"/>
            <a:ext cx="1727200" cy="17145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/>
              <a:t>Alabama</a:t>
            </a:r>
            <a:endParaRPr lang="en-US" sz="1000" dirty="0"/>
          </a:p>
        </p:txBody>
      </p:sp>
      <p:sp>
        <p:nvSpPr>
          <p:cNvPr id="14" name="TextBox 1"/>
          <p:cNvSpPr txBox="1"/>
          <p:nvPr/>
        </p:nvSpPr>
        <p:spPr>
          <a:xfrm>
            <a:off x="3118955" y="5536888"/>
            <a:ext cx="1727200" cy="17145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/>
              <a:t>Mississippi</a:t>
            </a:r>
            <a:endParaRPr lang="en-US" sz="1000" dirty="0"/>
          </a:p>
        </p:txBody>
      </p:sp>
      <p:sp>
        <p:nvSpPr>
          <p:cNvPr id="15" name="TextBox 1"/>
          <p:cNvSpPr txBox="1"/>
          <p:nvPr/>
        </p:nvSpPr>
        <p:spPr>
          <a:xfrm>
            <a:off x="3124200" y="5888922"/>
            <a:ext cx="1727200" cy="17145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/>
              <a:t>Indiana</a:t>
            </a:r>
            <a:endParaRPr lang="en-US" sz="1000" dirty="0"/>
          </a:p>
        </p:txBody>
      </p:sp>
      <p:sp>
        <p:nvSpPr>
          <p:cNvPr id="16" name="TextBox 1"/>
          <p:cNvSpPr txBox="1"/>
          <p:nvPr/>
        </p:nvSpPr>
        <p:spPr>
          <a:xfrm>
            <a:off x="3130138" y="6024502"/>
            <a:ext cx="1727200" cy="17145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/>
              <a:t>Illinois</a:t>
            </a:r>
            <a:endParaRPr lang="en-US" sz="1000" dirty="0"/>
          </a:p>
        </p:txBody>
      </p:sp>
      <p:sp>
        <p:nvSpPr>
          <p:cNvPr id="18" name="TextBox 1"/>
          <p:cNvSpPr txBox="1"/>
          <p:nvPr/>
        </p:nvSpPr>
        <p:spPr>
          <a:xfrm>
            <a:off x="3120904" y="6147212"/>
            <a:ext cx="1727200" cy="17145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/>
              <a:t>Ohio</a:t>
            </a:r>
            <a:endParaRPr lang="en-US" sz="1000" dirty="0"/>
          </a:p>
        </p:txBody>
      </p:sp>
      <p:sp>
        <p:nvSpPr>
          <p:cNvPr id="19" name="TextBox 1"/>
          <p:cNvSpPr txBox="1"/>
          <p:nvPr/>
        </p:nvSpPr>
        <p:spPr>
          <a:xfrm>
            <a:off x="3125848" y="6257565"/>
            <a:ext cx="1727200" cy="17145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/>
              <a:t>Michigan</a:t>
            </a:r>
            <a:endParaRPr lang="en-US" sz="1000" dirty="0"/>
          </a:p>
        </p:txBody>
      </p:sp>
      <p:sp>
        <p:nvSpPr>
          <p:cNvPr id="20" name="TextBox 1"/>
          <p:cNvSpPr txBox="1"/>
          <p:nvPr/>
        </p:nvSpPr>
        <p:spPr>
          <a:xfrm>
            <a:off x="3123579" y="5652344"/>
            <a:ext cx="1727200" cy="17145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/>
              <a:t>Wisconsin</a:t>
            </a:r>
            <a:endParaRPr lang="en-US" sz="1000" dirty="0"/>
          </a:p>
        </p:txBody>
      </p:sp>
      <p:sp>
        <p:nvSpPr>
          <p:cNvPr id="21" name="TextBox 1"/>
          <p:cNvSpPr txBox="1"/>
          <p:nvPr/>
        </p:nvSpPr>
        <p:spPr>
          <a:xfrm>
            <a:off x="3118967" y="5786272"/>
            <a:ext cx="1727200" cy="17145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/>
              <a:t>Missouri</a:t>
            </a:r>
            <a:endParaRPr lang="en-US" sz="1000" dirty="0"/>
          </a:p>
        </p:txBody>
      </p:sp>
      <p:sp>
        <p:nvSpPr>
          <p:cNvPr id="3" name="TextBox 2"/>
          <p:cNvSpPr txBox="1"/>
          <p:nvPr/>
        </p:nvSpPr>
        <p:spPr>
          <a:xfrm>
            <a:off x="2667000" y="-762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Figure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8269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Figure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" y="881004"/>
            <a:ext cx="8095129" cy="5950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71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254778"/>
              </p:ext>
            </p:extLst>
          </p:nvPr>
        </p:nvGraphicFramePr>
        <p:xfrm>
          <a:off x="1671132" y="914400"/>
          <a:ext cx="5791200" cy="4953003"/>
        </p:xfrm>
        <a:graphic>
          <a:graphicData uri="http://schemas.openxmlformats.org/drawingml/2006/table">
            <a:tbl>
              <a:tblPr firstRow="1" firstCol="1" bandRow="1"/>
              <a:tblGrid>
                <a:gridCol w="3497806"/>
                <a:gridCol w="2293394"/>
              </a:tblGrid>
              <a:tr h="403628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Unemployment Rate by Education Level, 2011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743" marR="367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3628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for full-time workers 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for 25 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and over</a:t>
                      </a:r>
                      <a:r>
                        <a:rPr lang="en-US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743" marR="367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3628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743" marR="367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3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Education Level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743" marR="367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Unemployment Rate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743" marR="367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62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Doctoral Degree 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743" marR="367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2.5%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743" marR="367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62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Professional Degree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743" marR="367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2.4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743" marR="367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62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Master's Degree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743" marR="367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3.6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743" marR="367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62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Bachelor's Degree 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743" marR="367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4.9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743" marR="367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62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Associate Degree 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743" marR="367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6.8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743" marR="367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62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Some college – no degree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743" marR="367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8.7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743" marR="367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62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High School Diploma 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743" marR="367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9.4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743" marR="367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62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Less than High School Diploma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743" marR="367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14.1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743" marR="367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962400" y="381000"/>
            <a:ext cx="90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Times New Roman"/>
                <a:ea typeface="Times New Roman"/>
                <a:cs typeface="Times New Roman"/>
              </a:rPr>
              <a:t>Table 1</a:t>
            </a:r>
            <a:endParaRPr lang="en-US" dirty="0">
              <a:ea typeface="Times New Roman"/>
              <a:cs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6056300"/>
            <a:ext cx="3365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/>
                <a:ea typeface="Times New Roman"/>
                <a:cs typeface="Times New Roman"/>
              </a:rPr>
              <a:t>Source: Bureau of Labor </a:t>
            </a:r>
            <a:r>
              <a:rPr lang="en-US" dirty="0" smtClean="0">
                <a:latin typeface="Times New Roman"/>
                <a:ea typeface="Times New Roman"/>
                <a:cs typeface="Times New Roman"/>
              </a:rPr>
              <a:t>Statistics</a:t>
            </a:r>
            <a:endParaRPr lang="en-US" dirty="0"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14842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967505"/>
              </p:ext>
            </p:extLst>
          </p:nvPr>
        </p:nvGraphicFramePr>
        <p:xfrm>
          <a:off x="1828800" y="685800"/>
          <a:ext cx="5452474" cy="5608320"/>
        </p:xfrm>
        <a:graphic>
          <a:graphicData uri="http://schemas.openxmlformats.org/drawingml/2006/table">
            <a:tbl>
              <a:tblPr firstRow="1" firstCol="1" bandRow="1"/>
              <a:tblGrid>
                <a:gridCol w="2726237"/>
                <a:gridCol w="2726237"/>
              </a:tblGrid>
              <a:tr h="565745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Table 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Earnings by Education Level, 2010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2873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28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Non-High School Grad 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$</a:t>
                      </a:r>
                      <a:r>
                        <a:rPr lang="en-US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21,004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8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8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High School Grad 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$31,003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8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8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Associate Degree 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$39,404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8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8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Bachelor's Degree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$57,621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8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8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Master's 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$71,439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8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8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Doctorate 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$106,840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8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8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Professional 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$125,891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6392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980381"/>
              </p:ext>
            </p:extLst>
          </p:nvPr>
        </p:nvGraphicFramePr>
        <p:xfrm>
          <a:off x="1142998" y="457200"/>
          <a:ext cx="6400802" cy="5320728"/>
        </p:xfrm>
        <a:graphic>
          <a:graphicData uri="http://schemas.openxmlformats.org/drawingml/2006/table">
            <a:tbl>
              <a:tblPr firstRow="1" firstCol="1" bandRow="1"/>
              <a:tblGrid>
                <a:gridCol w="1371602"/>
                <a:gridCol w="1143000"/>
                <a:gridCol w="1219200"/>
                <a:gridCol w="1143000"/>
                <a:gridCol w="1524000"/>
              </a:tblGrid>
              <a:tr h="226298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Table 3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298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298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Earnings by Race and Ethnic Background, 2010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298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none" strike="noStrike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2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sng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White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sng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Black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Asian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sng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Hispanic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Non-H.S.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21,839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17,415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20,491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20,856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5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High School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32,067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25,757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28,579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26,381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Associate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40,440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33,507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36,869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34,733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Bachelors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59,188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44,311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57,183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47,980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Masters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72,344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62,224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72,556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63,033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Doctorate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108,594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97,820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101,170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95,104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5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Professional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128,412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104,425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120,086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106,234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691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Global Standing of the U.S. in Education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92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83778"/>
              </p:ext>
            </p:extLst>
          </p:nvPr>
        </p:nvGraphicFramePr>
        <p:xfrm>
          <a:off x="1828800" y="76200"/>
          <a:ext cx="4612988" cy="6609271"/>
        </p:xfrm>
        <a:graphic>
          <a:graphicData uri="http://schemas.openxmlformats.org/drawingml/2006/table">
            <a:tbl>
              <a:tblPr firstRow="1" firstCol="1" bandRow="1"/>
              <a:tblGrid>
                <a:gridCol w="1781897"/>
                <a:gridCol w="943697"/>
                <a:gridCol w="943697"/>
                <a:gridCol w="943697"/>
              </a:tblGrid>
              <a:tr h="174075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Table 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075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High School Student Performance in Math and Science, 2009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075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Country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Math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Science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Total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Finland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548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563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1,111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South Korea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547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522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1,069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Canada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534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1,061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Netherlands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531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1,056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Japan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523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531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1,054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Australia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527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1,047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Belgium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510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1,030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Germany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504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516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1,020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United Kingdom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495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515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1,010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Denmark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513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496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1,009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Ireland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501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508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1,009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Sweden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502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503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1,005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Poland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495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498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993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France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496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495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991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Norway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490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487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977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Spain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480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488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968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United States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474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489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963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Italy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462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475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Greece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459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473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932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Mexico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406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410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816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296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Source: Statistical Abstract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3" marR="42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8400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323627"/>
              </p:ext>
            </p:extLst>
          </p:nvPr>
        </p:nvGraphicFramePr>
        <p:xfrm>
          <a:off x="2895600" y="228600"/>
          <a:ext cx="3416252" cy="6363907"/>
        </p:xfrm>
        <a:graphic>
          <a:graphicData uri="http://schemas.openxmlformats.org/drawingml/2006/table">
            <a:tbl>
              <a:tblPr firstRow="1" firstCol="1" bandRow="1"/>
              <a:tblGrid>
                <a:gridCol w="2154835"/>
                <a:gridCol w="1261417"/>
              </a:tblGrid>
              <a:tr h="174075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Table 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075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OECD Ranking for Reading, 2009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075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0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sng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Country/Region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Score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     China (Shanghai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556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     South Korea 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539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     Finland 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536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     Hong Kong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533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     Singapore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526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6.     Canada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524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7.     New Zealand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521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8.     Japan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520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9.     Australia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515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10.   Netherlands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508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11.   Belgium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506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12.   Norway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503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13.   Estonia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501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13.   Switzerland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501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15.   Iceland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500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15.   United States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500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18.   Lichenstein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497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18.   Germany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497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18.   Sweden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497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Global Average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493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42" marR="378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3748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1350</Words>
  <Application>Microsoft Office PowerPoint</Application>
  <PresentationFormat>On-screen Show (4:3)</PresentationFormat>
  <Paragraphs>878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Valuing Higher Education </vt:lpstr>
      <vt:lpstr>PowerPoint Presentation</vt:lpstr>
      <vt:lpstr>The Payoff to Education </vt:lpstr>
      <vt:lpstr>PowerPoint Presentation</vt:lpstr>
      <vt:lpstr>PowerPoint Presentation</vt:lpstr>
      <vt:lpstr>PowerPoint Presentation</vt:lpstr>
      <vt:lpstr>The Global Standing of the U.S. in Education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Changing Demographics in America</vt:lpstr>
      <vt:lpstr>PowerPoint Presentation</vt:lpstr>
      <vt:lpstr>PowerPoint Presentation</vt:lpstr>
      <vt:lpstr>PowerPoint Presentation</vt:lpstr>
      <vt:lpstr>PowerPoint Presentation</vt:lpstr>
      <vt:lpstr>The Market for College Grads </vt:lpstr>
      <vt:lpstr>PowerPoint Presentation</vt:lpstr>
      <vt:lpstr>PowerPoint Presentation</vt:lpstr>
      <vt:lpstr>PowerPoint Presentation</vt:lpstr>
      <vt:lpstr>The Changing Situation for  Business Schools </vt:lpstr>
      <vt:lpstr>PowerPoint Presentation</vt:lpstr>
      <vt:lpstr>Jobs in America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It’s Good to be in Texas </vt:lpstr>
      <vt:lpstr>PowerPoint Presentation</vt:lpstr>
      <vt:lpstr>Figure 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Valuing Higher Education</dc:title>
  <dc:creator>dpowell</dc:creator>
  <cp:lastModifiedBy>dpowell</cp:lastModifiedBy>
  <cp:revision>27</cp:revision>
  <cp:lastPrinted>2013-02-18T21:49:31Z</cp:lastPrinted>
  <dcterms:created xsi:type="dcterms:W3CDTF">2013-02-15T22:24:22Z</dcterms:created>
  <dcterms:modified xsi:type="dcterms:W3CDTF">2013-02-18T21:50:39Z</dcterms:modified>
</cp:coreProperties>
</file>